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50" r:id="rId2"/>
    <p:sldId id="451" r:id="rId3"/>
    <p:sldId id="438" r:id="rId4"/>
    <p:sldId id="440" r:id="rId5"/>
    <p:sldId id="444" r:id="rId6"/>
    <p:sldId id="446" r:id="rId7"/>
    <p:sldId id="414" r:id="rId8"/>
    <p:sldId id="423" r:id="rId9"/>
    <p:sldId id="434" r:id="rId10"/>
    <p:sldId id="410" r:id="rId11"/>
    <p:sldId id="411" r:id="rId12"/>
    <p:sldId id="413" r:id="rId13"/>
    <p:sldId id="355" r:id="rId14"/>
    <p:sldId id="393" r:id="rId15"/>
    <p:sldId id="417" r:id="rId16"/>
    <p:sldId id="388" r:id="rId17"/>
    <p:sldId id="447" r:id="rId18"/>
    <p:sldId id="412" r:id="rId19"/>
    <p:sldId id="424" r:id="rId20"/>
    <p:sldId id="425" r:id="rId21"/>
    <p:sldId id="426" r:id="rId22"/>
    <p:sldId id="398" r:id="rId23"/>
    <p:sldId id="428" r:id="rId24"/>
    <p:sldId id="429" r:id="rId25"/>
    <p:sldId id="430" r:id="rId26"/>
    <p:sldId id="394" r:id="rId27"/>
    <p:sldId id="347" r:id="rId28"/>
    <p:sldId id="370" r:id="rId29"/>
    <p:sldId id="397" r:id="rId30"/>
    <p:sldId id="445" r:id="rId31"/>
    <p:sldId id="433" r:id="rId32"/>
    <p:sldId id="418" r:id="rId33"/>
    <p:sldId id="419" r:id="rId34"/>
    <p:sldId id="420" r:id="rId35"/>
    <p:sldId id="421" r:id="rId36"/>
    <p:sldId id="422" r:id="rId37"/>
    <p:sldId id="431" r:id="rId38"/>
    <p:sldId id="432" r:id="rId39"/>
    <p:sldId id="452" r:id="rId40"/>
    <p:sldId id="441" r:id="rId41"/>
    <p:sldId id="405" r:id="rId42"/>
    <p:sldId id="406" r:id="rId43"/>
    <p:sldId id="407" r:id="rId44"/>
    <p:sldId id="408" r:id="rId45"/>
    <p:sldId id="409" r:id="rId46"/>
    <p:sldId id="415" r:id="rId47"/>
    <p:sldId id="416" r:id="rId48"/>
    <p:sldId id="389" r:id="rId49"/>
    <p:sldId id="404" r:id="rId50"/>
    <p:sldId id="395" r:id="rId51"/>
    <p:sldId id="399" r:id="rId52"/>
    <p:sldId id="400" r:id="rId53"/>
    <p:sldId id="401" r:id="rId54"/>
    <p:sldId id="403" r:id="rId55"/>
    <p:sldId id="396" r:id="rId56"/>
  </p:sldIdLst>
  <p:sldSz cx="9906000" cy="6858000" type="A4"/>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9AD6F"/>
    <a:srgbClr val="FF5050"/>
    <a:srgbClr val="D8BCF6"/>
    <a:srgbClr val="FF7C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9120" autoAdjust="0"/>
  </p:normalViewPr>
  <p:slideViewPr>
    <p:cSldViewPr>
      <p:cViewPr>
        <p:scale>
          <a:sx n="80" d="100"/>
          <a:sy n="80" d="100"/>
        </p:scale>
        <p:origin x="-523" y="-240"/>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51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5CA352-34C4-402F-BC7B-89C8B12A969E}" type="datetimeFigureOut">
              <a:rPr lang="es-ES" smtClean="0"/>
              <a:pPr/>
              <a:t>19/05/2017</a:t>
            </a:fld>
            <a:endParaRPr lang="es-ES" dirty="0"/>
          </a:p>
        </p:txBody>
      </p:sp>
      <p:sp>
        <p:nvSpPr>
          <p:cNvPr id="4" name="3 Marcador de imagen de diapositiva"/>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F640D2-3DD6-4870-BC67-36ACADC813E8}" type="slidenum">
              <a:rPr lang="es-ES" smtClean="0"/>
              <a:pPr/>
              <a:t>‹Nº›</a:t>
            </a:fld>
            <a:endParaRPr lang="es-E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A49D01D-1F2B-41B0-BC15-DEA270FA1F1F}" type="slidenum">
              <a:rPr lang="es-ES"/>
              <a:pPr/>
              <a:t>11</a:t>
            </a:fld>
            <a:endParaRPr lang="es-E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dirty="0" smtClean="0"/>
              <a:t>Estrategia</a:t>
            </a:r>
            <a:r>
              <a:rPr lang="en-US" baseline="0" dirty="0" smtClean="0"/>
              <a:t> Europea de RSE, Española… paralizadas o totalmente </a:t>
            </a:r>
            <a:r>
              <a:rPr lang="en-US" baseline="0" dirty="0" err="1" smtClean="0"/>
              <a:t>utilizadas</a:t>
            </a:r>
            <a:r>
              <a:rPr lang="en-US" baseline="0" dirty="0" smtClean="0"/>
              <a:t> </a:t>
            </a:r>
            <a:r>
              <a:rPr lang="en-US" baseline="0" dirty="0" err="1" smtClean="0"/>
              <a:t>sólo</a:t>
            </a:r>
            <a:r>
              <a:rPr lang="en-US" baseline="0" dirty="0" smtClean="0"/>
              <a:t> </a:t>
            </a:r>
            <a:r>
              <a:rPr lang="en-US" baseline="0" dirty="0" err="1" smtClean="0"/>
              <a:t>por</a:t>
            </a:r>
            <a:r>
              <a:rPr lang="en-US" baseline="0" dirty="0" smtClean="0"/>
              <a:t> la parte </a:t>
            </a:r>
            <a:r>
              <a:rPr lang="en-US" baseline="0" dirty="0" err="1" smtClean="0"/>
              <a:t>empresarial</a:t>
            </a:r>
            <a:r>
              <a:rPr lang="en-US" baseline="0" dirty="0" smtClean="0"/>
              <a:t> y el </a:t>
            </a:r>
            <a:r>
              <a:rPr lang="en-US" baseline="0" dirty="0" err="1" smtClean="0"/>
              <a:t>negocio</a:t>
            </a:r>
            <a:r>
              <a:rPr lang="en-US" baseline="0" dirty="0" smtClean="0"/>
              <a:t> de la RSE</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A49D01D-1F2B-41B0-BC15-DEA270FA1F1F}" type="slidenum">
              <a:rPr lang="es-ES"/>
              <a:pPr/>
              <a:t>12</a:t>
            </a:fld>
            <a:endParaRPr lang="es-E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FD71C0D7-426D-4E31-9162-A0A99DE5EEB1}"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9"/>
          <p:cNvSpPr>
            <a:spLocks noGrp="1" noChangeArrowheads="1"/>
          </p:cNvSpPr>
          <p:nvPr>
            <p:ph type="sldNum" sz="quarter"/>
          </p:nvPr>
        </p:nvSpPr>
        <p:spPr>
          <a:noFill/>
        </p:spPr>
        <p:txBody>
          <a:bodyPr/>
          <a:lstStyle/>
          <a:p>
            <a:pPr>
              <a:buFont typeface="Times New Roman" pitchFamily="18" charset="0"/>
              <a:buNone/>
            </a:pPr>
            <a:fld id="{7AD390ED-9C11-4A40-88DE-A6B5E27AF3AF}" type="slidenum">
              <a:rPr lang="es-ES_tradnl">
                <a:latin typeface="Times New Roman" pitchFamily="18" charset="0"/>
              </a:rPr>
              <a:pPr>
                <a:buFont typeface="Times New Roman" pitchFamily="18" charset="0"/>
                <a:buNone/>
              </a:pPr>
              <a:t>14</a:t>
            </a:fld>
            <a:endParaRPr lang="es-ES_tradnl">
              <a:latin typeface="Times New Roman" pitchFamily="18" charset="0"/>
            </a:endParaRPr>
          </a:p>
        </p:txBody>
      </p:sp>
      <p:sp>
        <p:nvSpPr>
          <p:cNvPr id="44035" name="Text Box 1"/>
          <p:cNvSpPr txBox="1">
            <a:spLocks noChangeArrowheads="1"/>
          </p:cNvSpPr>
          <p:nvPr/>
        </p:nvSpPr>
        <p:spPr bwMode="auto">
          <a:xfrm>
            <a:off x="615881" y="685690"/>
            <a:ext cx="5632774" cy="3429916"/>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4036" name="Rectangle 2"/>
          <p:cNvSpPr txBox="1">
            <a:spLocks noGrp="1" noChangeArrowheads="1"/>
          </p:cNvSpPr>
          <p:nvPr>
            <p:ph type="body"/>
          </p:nvPr>
        </p:nvSpPr>
        <p:spPr>
          <a:xfrm>
            <a:off x="913203" y="4342704"/>
            <a:ext cx="5011992" cy="4183003"/>
          </a:xfrm>
          <a:noFill/>
          <a:ln/>
        </p:spPr>
        <p:txBody>
          <a:bodyPr wrap="none" anchor="ctr"/>
          <a:lstStyle/>
          <a:p>
            <a:r>
              <a:rPr lang="es-ES" smtClean="0">
                <a:latin typeface="Times New Roman" pitchFamily="18" charset="0"/>
              </a:rPr>
              <a:t>Recordemos que se anunció como el órgano de RSE de mayor rango de Europa . Sus posibilidades se multiplican con la LES. </a:t>
            </a:r>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idx="5"/>
          </p:nvPr>
        </p:nvSpPr>
        <p:spPr>
          <a:noFill/>
        </p:spPr>
        <p:txBody>
          <a:bodyPr/>
          <a:lstStyle/>
          <a:p>
            <a:fld id="{E36C0843-0531-43E1-93C7-0C30CCB8041C}" type="slidenum">
              <a:rPr lang="es-ES_tradnl"/>
              <a:pPr/>
              <a:t>15</a:t>
            </a:fld>
            <a:endParaRPr lang="es-ES_tradnl" dirty="0"/>
          </a:p>
        </p:txBody>
      </p:sp>
      <p:sp>
        <p:nvSpPr>
          <p:cNvPr id="30723"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dirty="0"/>
          </a:p>
        </p:txBody>
      </p:sp>
      <p:sp>
        <p:nvSpPr>
          <p:cNvPr id="30724"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dirty="0" smtClean="0"/>
              <a:t>Hay intereses para incrementar la confusión, la lucha entre grupos de interés…Les interesa paralizar. Contra las 3 ‘D’: Desconocimiento, Descoordinación, Desconfianza:  Actuar con decisión en RSE. El peligro va ‘por barrios’ según países, empresas, iniciativas. Incluso personas. Aprender a distinguir…Hay iniciativas que nos dan sitio (CERSE, o el´Cerse’ similar que han creado en Uruguay, p.ej,)</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dirty="0" smtClean="0"/>
              <a:t>Difusión y defensa de </a:t>
            </a:r>
            <a:r>
              <a:rPr lang="es-ES_tradnl" b="1" dirty="0" smtClean="0"/>
              <a:t>esta concepción</a:t>
            </a:r>
            <a:r>
              <a:rPr lang="es-ES_tradnl" dirty="0" smtClean="0"/>
              <a:t> de la RSE (Boletín, blog, twitter...) Cerse, mi aportación gracias a que Isidor contó conmigo en su Observatorio del Sindicalismo en la globalización. </a:t>
            </a:r>
            <a:r>
              <a:rPr lang="es-ES_tradnl" b="1" dirty="0" smtClean="0"/>
              <a:t>Instrumento de acción sindical global</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b="1" dirty="0" smtClean="0"/>
              <a:t>Círculo vicioso: no confiamos, no participamos: RSE no válida, no creíble</a:t>
            </a:r>
          </a:p>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9"/>
          <p:cNvSpPr>
            <a:spLocks noGrp="1" noChangeArrowheads="1"/>
          </p:cNvSpPr>
          <p:nvPr>
            <p:ph type="sldNum" sz="quarter"/>
          </p:nvPr>
        </p:nvSpPr>
        <p:spPr>
          <a:noFill/>
        </p:spPr>
        <p:txBody>
          <a:bodyPr/>
          <a:lstStyle/>
          <a:p>
            <a:pPr>
              <a:buFont typeface="Times New Roman" pitchFamily="18" charset="0"/>
              <a:buNone/>
            </a:pPr>
            <a:fld id="{FA85413D-E3B5-4A2E-866F-52260953AC9D}" type="slidenum">
              <a:rPr lang="es-ES_tradnl">
                <a:latin typeface="Times New Roman" pitchFamily="18" charset="0"/>
              </a:rPr>
              <a:pPr>
                <a:buFont typeface="Times New Roman" pitchFamily="18" charset="0"/>
                <a:buNone/>
              </a:pPr>
              <a:t>16</a:t>
            </a:fld>
            <a:endParaRPr lang="es-ES_tradnl" dirty="0">
              <a:latin typeface="Times New Roman" pitchFamily="18" charset="0"/>
            </a:endParaRPr>
          </a:p>
        </p:txBody>
      </p:sp>
      <p:sp>
        <p:nvSpPr>
          <p:cNvPr id="46083" name="Text Box 1"/>
          <p:cNvSpPr txBox="1">
            <a:spLocks noChangeArrowheads="1"/>
          </p:cNvSpPr>
          <p:nvPr/>
        </p:nvSpPr>
        <p:spPr bwMode="auto">
          <a:xfrm>
            <a:off x="3286874" y="458593"/>
            <a:ext cx="3422466" cy="2303215"/>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46084" name="Text Box 2"/>
          <p:cNvSpPr txBox="1">
            <a:spLocks noGrp="1" noChangeArrowheads="1"/>
          </p:cNvSpPr>
          <p:nvPr>
            <p:ph type="body"/>
          </p:nvPr>
        </p:nvSpPr>
        <p:spPr>
          <a:xfrm>
            <a:off x="1001419" y="2915648"/>
            <a:ext cx="7996643" cy="2764738"/>
          </a:xfrm>
          <a:noFill/>
          <a:ln/>
        </p:spPr>
        <p:txBody>
          <a:bodyPr lIns="89280" tIns="44640" rIns="89280" bIns="44640"/>
          <a:lstStyle/>
          <a:p>
            <a:pPr eaLnBrk="1" hangingPunct="1">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dirty="0" smtClean="0">
                <a:latin typeface="Times New Roman" pitchFamily="18" charset="0"/>
              </a:rPr>
              <a:t>'Puesto que la Sostenibilidad es el paradigma de el nuevo sistema económico que queremos, reconocido así en la Estrategia 2020 de la UE, las triples memorias que deben demostrar y concretar la contribución de la empresa (pública o privada) a alcanzar la sostenibilidad global deberían, bien ser obligatorias para determinadas empresas o bien cumplimentarse o complementarse automáticamente según un modelo establecido, (</a:t>
            </a:r>
            <a:r>
              <a:rPr lang="es-ES" b="1" dirty="0" smtClean="0">
                <a:latin typeface="Times New Roman" pitchFamily="18" charset="0"/>
              </a:rPr>
              <a:t>no dependiendo sólo de la voluntad de la empresa a informar</a:t>
            </a:r>
            <a:r>
              <a:rPr lang="es-ES" dirty="0" smtClean="0">
                <a:latin typeface="Times New Roman" pitchFamily="18" charset="0"/>
              </a:rPr>
              <a:t> </a:t>
            </a:r>
            <a:r>
              <a:rPr lang="es-ES" b="1" dirty="0" smtClean="0">
                <a:latin typeface="Times New Roman" pitchFamily="18" charset="0"/>
              </a:rPr>
              <a:t>o a incluir sólo lo que considere oportuno</a:t>
            </a:r>
            <a:r>
              <a:rPr lang="es-ES" dirty="0" smtClean="0">
                <a:latin typeface="Times New Roman" pitchFamily="18" charset="0"/>
              </a:rPr>
              <a:t>) con la información clave contenida en registros oficiales, a veces dispersos y de difícil acceso. Está directamente relacionado con los procesos de cumplimiento efectivo del Derecho a la información. La información obligatoria sobre Derechos Humanos, derechos laborales, información sobre corrupción y soborno, información medio ambiental, debe estar incluida en las memorias. Debe insistirse en la concreción de esta información de las nuevas regulaciones y directivas, que deberá también incorporarse a las memorias'</a:t>
            </a:r>
            <a:endParaRPr lang="es-ES_tradnl" dirty="0" smtClean="0">
              <a:latin typeface="Arial" charset="0"/>
              <a:ea typeface="MS Gothic"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9"/>
          <p:cNvSpPr>
            <a:spLocks noGrp="1" noChangeArrowheads="1"/>
          </p:cNvSpPr>
          <p:nvPr>
            <p:ph type="sldNum" sz="quarter"/>
          </p:nvPr>
        </p:nvSpPr>
        <p:spPr>
          <a:noFill/>
        </p:spPr>
        <p:txBody>
          <a:bodyPr/>
          <a:lstStyle/>
          <a:p>
            <a:pPr>
              <a:buFont typeface="Times New Roman" pitchFamily="18" charset="0"/>
              <a:buNone/>
            </a:pPr>
            <a:fld id="{FA85413D-E3B5-4A2E-866F-52260953AC9D}" type="slidenum">
              <a:rPr lang="es-ES_tradnl">
                <a:latin typeface="Times New Roman" pitchFamily="18" charset="0"/>
              </a:rPr>
              <a:pPr>
                <a:buFont typeface="Times New Roman" pitchFamily="18" charset="0"/>
                <a:buNone/>
              </a:pPr>
              <a:t>17</a:t>
            </a:fld>
            <a:endParaRPr lang="es-ES_tradnl" dirty="0">
              <a:latin typeface="Times New Roman" pitchFamily="18" charset="0"/>
            </a:endParaRPr>
          </a:p>
        </p:txBody>
      </p:sp>
      <p:sp>
        <p:nvSpPr>
          <p:cNvPr id="46083" name="Text Box 1"/>
          <p:cNvSpPr txBox="1">
            <a:spLocks noChangeArrowheads="1"/>
          </p:cNvSpPr>
          <p:nvPr/>
        </p:nvSpPr>
        <p:spPr bwMode="auto">
          <a:xfrm>
            <a:off x="3286874" y="458593"/>
            <a:ext cx="3422466" cy="2303215"/>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46084" name="Text Box 2"/>
          <p:cNvSpPr txBox="1">
            <a:spLocks noGrp="1" noChangeArrowheads="1"/>
          </p:cNvSpPr>
          <p:nvPr>
            <p:ph type="body"/>
          </p:nvPr>
        </p:nvSpPr>
        <p:spPr>
          <a:xfrm>
            <a:off x="1001419" y="2915648"/>
            <a:ext cx="7996643" cy="2764738"/>
          </a:xfrm>
          <a:noFill/>
          <a:ln/>
        </p:spPr>
        <p:txBody>
          <a:bodyPr lIns="89280" tIns="44640" rIns="89280" bIns="44640"/>
          <a:lstStyle/>
          <a:p>
            <a:pPr eaLnBrk="1" hangingPunct="1">
              <a:spcBef>
                <a:spcPts val="4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dirty="0" smtClean="0">
                <a:latin typeface="Times New Roman" pitchFamily="18" charset="0"/>
              </a:rPr>
              <a:t>'Puesto que la Sostenibilidad es el paradigma de el nuevo sistema económico que queremos, reconocido así en la Estrategia 2020 de la UE, las triples memorias que deben demostrar y concretar la contribución de la empresa (pública o privada) a alcanzar la sostenibilidad global deberían, bien ser obligatorias para determinadas empresas o bien cumplimentarse o complementarse automáticamente según un modelo establecido, (</a:t>
            </a:r>
            <a:r>
              <a:rPr lang="es-ES" b="1" dirty="0" smtClean="0">
                <a:latin typeface="Times New Roman" pitchFamily="18" charset="0"/>
              </a:rPr>
              <a:t>no dependiendo sólo de la voluntad de la empresa a informar</a:t>
            </a:r>
            <a:r>
              <a:rPr lang="es-ES" dirty="0" smtClean="0">
                <a:latin typeface="Times New Roman" pitchFamily="18" charset="0"/>
              </a:rPr>
              <a:t> </a:t>
            </a:r>
            <a:r>
              <a:rPr lang="es-ES" b="1" dirty="0" smtClean="0">
                <a:latin typeface="Times New Roman" pitchFamily="18" charset="0"/>
              </a:rPr>
              <a:t>o a incluir sólo lo que considere oportuno</a:t>
            </a:r>
            <a:r>
              <a:rPr lang="es-ES" dirty="0" smtClean="0">
                <a:latin typeface="Times New Roman" pitchFamily="18" charset="0"/>
              </a:rPr>
              <a:t>) con la información clave contenida en registros oficiales, a veces dispersos y de difícil acceso. Está directamente relacionado con los procesos de cumplimiento efectivo del Derecho a la información. La información obligatoria sobre Derechos Humanos, derechos laborales, información sobre corrupción y soborno, información medio ambiental, debe estar incluida en las memorias. Debe insistirse en la concreción de esta información de las nuevas regulaciones y directivas, que deberá también incorporarse a las memorias'</a:t>
            </a:r>
            <a:endParaRPr lang="es-ES_tradnl" dirty="0" smtClean="0">
              <a:latin typeface="Arial" charset="0"/>
              <a:ea typeface="MS Gothic"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p:cNvSpPr>
            <a:spLocks noGrp="1" noChangeArrowheads="1"/>
          </p:cNvSpPr>
          <p:nvPr>
            <p:ph type="sldNum" sz="quarter" idx="5"/>
          </p:nvPr>
        </p:nvSpPr>
        <p:spPr>
          <a:noFill/>
        </p:spPr>
        <p:txBody>
          <a:bodyPr/>
          <a:lstStyle/>
          <a:p>
            <a:fld id="{FEA1B7B3-9672-49C0-9F1E-FDFEA1566A31}" type="slidenum">
              <a:rPr lang="es-ES_tradnl"/>
              <a:pPr/>
              <a:t>18</a:t>
            </a:fld>
            <a:endParaRPr lang="es-ES_tradnl" dirty="0"/>
          </a:p>
        </p:txBody>
      </p:sp>
      <p:sp>
        <p:nvSpPr>
          <p:cNvPr id="32771"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32772" name="Text Box 2"/>
          <p:cNvSpPr>
            <a:spLocks noGrp="1" noChangeArrowheads="1"/>
          </p:cNvSpPr>
          <p:nvPr>
            <p:ph type="body"/>
          </p:nvPr>
        </p:nvSpPr>
        <p:spPr>
          <a:xfrm>
            <a:off x="685800" y="4344988"/>
            <a:ext cx="5486400" cy="4117975"/>
          </a:xfrm>
          <a:noFill/>
          <a:ln/>
        </p:spPr>
        <p:txBody>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dirty="0" smtClean="0"/>
              <a:t>Y</a:t>
            </a:r>
            <a:r>
              <a:rPr lang="es-ES_tradnl" baseline="0" dirty="0" smtClean="0"/>
              <a:t> esto va más allá de las puertas giratorias…política, mundo académico (ojo a mecanismo universidad – administración pública que he visto en RSE)</a:t>
            </a:r>
            <a:endParaRPr lang="es-ES_tradnl" dirty="0" smtClean="0"/>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dirty="0" smtClean="0"/>
              <a:t>Es importante, con referencia a la “emergencia” actuar sindicalmente sobre la rse destacar la importante actividad en torno los procesos de RSE de las ‘cuatro grandes’ firmas auditoras-consultoras: KPMG, Price Waterhouse, Delotte, Ernst&amp;Young (también las escuelas de negocios)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9"/>
          <p:cNvSpPr>
            <a:spLocks noGrp="1" noChangeArrowheads="1"/>
          </p:cNvSpPr>
          <p:nvPr>
            <p:ph type="sldNum" sz="quarter" idx="5"/>
          </p:nvPr>
        </p:nvSpPr>
        <p:spPr>
          <a:noFill/>
        </p:spPr>
        <p:txBody>
          <a:bodyPr/>
          <a:lstStyle/>
          <a:p>
            <a:fld id="{5A627C35-240D-4C27-A8E4-23B11A359FD5}" type="slidenum">
              <a:rPr lang="es-ES_tradnl"/>
              <a:pPr/>
              <a:t>19</a:t>
            </a:fld>
            <a:endParaRPr lang="es-ES_tradnl"/>
          </a:p>
        </p:txBody>
      </p:sp>
      <p:sp>
        <p:nvSpPr>
          <p:cNvPr id="35843" name="Text Box 1"/>
          <p:cNvSpPr txBox="1">
            <a:spLocks noChangeArrowheads="1"/>
          </p:cNvSpPr>
          <p:nvPr/>
        </p:nvSpPr>
        <p:spPr bwMode="auto">
          <a:xfrm>
            <a:off x="615950" y="685800"/>
            <a:ext cx="563245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5844" name="Rectangle 2"/>
          <p:cNvSpPr>
            <a:spLocks noGrp="1" noChangeArrowheads="1"/>
          </p:cNvSpPr>
          <p:nvPr>
            <p:ph type="body"/>
          </p:nvPr>
        </p:nvSpPr>
        <p:spPr>
          <a:xfrm>
            <a:off x="912813" y="4343400"/>
            <a:ext cx="5013325" cy="4183063"/>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9"/>
          <p:cNvSpPr>
            <a:spLocks noGrp="1" noChangeArrowheads="1"/>
          </p:cNvSpPr>
          <p:nvPr>
            <p:ph type="sldNum" sz="quarter" idx="5"/>
          </p:nvPr>
        </p:nvSpPr>
        <p:spPr>
          <a:noFill/>
        </p:spPr>
        <p:txBody>
          <a:bodyPr/>
          <a:lstStyle/>
          <a:p>
            <a:fld id="{EB7033D8-E85E-48EF-A683-D74C1A239539}" type="slidenum">
              <a:rPr lang="es-ES_tradnl"/>
              <a:pPr/>
              <a:t>20</a:t>
            </a:fld>
            <a:endParaRPr lang="es-ES_tradnl"/>
          </a:p>
        </p:txBody>
      </p:sp>
      <p:sp>
        <p:nvSpPr>
          <p:cNvPr id="37891" name="Text Box 1"/>
          <p:cNvSpPr txBox="1">
            <a:spLocks noChangeArrowheads="1"/>
          </p:cNvSpPr>
          <p:nvPr/>
        </p:nvSpPr>
        <p:spPr bwMode="auto">
          <a:xfrm>
            <a:off x="615950" y="685800"/>
            <a:ext cx="563245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7892" name="Rectangle 2"/>
          <p:cNvSpPr>
            <a:spLocks noGrp="1" noChangeArrowheads="1"/>
          </p:cNvSpPr>
          <p:nvPr>
            <p:ph type="body"/>
          </p:nvPr>
        </p:nvSpPr>
        <p:spPr>
          <a:xfrm>
            <a:off x="912813" y="4343400"/>
            <a:ext cx="5013325" cy="4183063"/>
          </a:xfrm>
          <a:noFill/>
          <a:ln/>
        </p:spPr>
        <p:txBody>
          <a:bodyPr wrap="none" anchor="ctr"/>
          <a:lstStyle/>
          <a:p>
            <a:r>
              <a:rPr lang="es-ES" smtClean="0">
                <a:latin typeface="Times New Roman" pitchFamily="18" charset="0"/>
              </a:rPr>
              <a:t>La influencia de las empresas sobre gobiernos y reguladores. En España, hemos visto como ni Banco España, ni las Comunidades Autónomas, ni la CNMV ha podido evitar la tragedia. Murdoch… Caja Castilla La Mancha, Caja Mediterraneo, Las Cajas Gallegas… todas hacían memorias RSE. Ha fallado el ‘Buen Gobierno’ y los reguladores. No lo podemos permitir más. Aprender de los errores</a:t>
            </a:r>
          </a:p>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9"/>
          <p:cNvSpPr>
            <a:spLocks noGrp="1" noChangeArrowheads="1"/>
          </p:cNvSpPr>
          <p:nvPr>
            <p:ph type="sldNum" sz="quarter" idx="5"/>
          </p:nvPr>
        </p:nvSpPr>
        <p:spPr>
          <a:noFill/>
        </p:spPr>
        <p:txBody>
          <a:bodyPr/>
          <a:lstStyle/>
          <a:p>
            <a:fld id="{B74ECE05-FD74-4877-AD05-5ACAFFAB43ED}" type="slidenum">
              <a:rPr lang="es-ES_tradnl"/>
              <a:pPr/>
              <a:t>21</a:t>
            </a:fld>
            <a:endParaRPr lang="es-ES_tradnl"/>
          </a:p>
        </p:txBody>
      </p:sp>
      <p:sp>
        <p:nvSpPr>
          <p:cNvPr id="31747" name="Text Box 1"/>
          <p:cNvSpPr txBox="1">
            <a:spLocks noChangeArrowheads="1"/>
          </p:cNvSpPr>
          <p:nvPr/>
        </p:nvSpPr>
        <p:spPr bwMode="auto">
          <a:xfrm>
            <a:off x="615950" y="685800"/>
            <a:ext cx="563245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1748" name="Rectangle 2"/>
          <p:cNvSpPr>
            <a:spLocks noGrp="1" noChangeArrowheads="1"/>
          </p:cNvSpPr>
          <p:nvPr>
            <p:ph type="body"/>
          </p:nvPr>
        </p:nvSpPr>
        <p:spPr>
          <a:xfrm>
            <a:off x="912813" y="4343400"/>
            <a:ext cx="5013325" cy="4183063"/>
          </a:xfrm>
          <a:noFill/>
          <a:ln/>
        </p:spPr>
        <p:txBody>
          <a:bodyPr wrap="none" anchor="ctr"/>
          <a:lstStyle/>
          <a:p>
            <a:r>
              <a:rPr lang="en-US" smtClean="0">
                <a:latin typeface="Times New Roman" pitchFamily="18" charset="0"/>
              </a:rPr>
              <a:t>La RSE desde un espíritu crítico, pero muy constructivo. La ‘otra’ RSE. La RSE de los Indignados.</a:t>
            </a:r>
          </a:p>
          <a:p>
            <a:r>
              <a:rPr lang="en-US" smtClean="0">
                <a:latin typeface="Times New Roman" pitchFamily="18" charset="0"/>
              </a:rPr>
              <a:t>Actívos tóxicos, agencias calificación, responsabilidad fiscal de las empresas, retribuciones insostenibles…</a:t>
            </a:r>
          </a:p>
          <a:p>
            <a:r>
              <a:rPr lang="en-US" smtClean="0">
                <a:latin typeface="Times New Roman" pitchFamily="18" charset="0"/>
              </a:rPr>
              <a:t>Krugman: Castigar a los culpables</a:t>
            </a:r>
          </a:p>
          <a:p>
            <a:r>
              <a:rPr lang="en-US" smtClean="0">
                <a:latin typeface="Times New Roman" pitchFamily="18" charset="0"/>
              </a:rPr>
              <a:t>Stiglitz: Cuanto sufrimento hará falta antes de que tomemos medidas (dos artículos del mismo día)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66CBF4E-25D1-4AA7-89B9-8EE8B4408B5C}" type="slidenum">
              <a:rPr lang="es-ES"/>
              <a:pPr/>
              <a:t>23</a:t>
            </a:fld>
            <a:endParaRPr lang="es-ES" dirty="0"/>
          </a:p>
        </p:txBody>
      </p:sp>
      <p:sp>
        <p:nvSpPr>
          <p:cNvPr id="47107" name="Rectangle 2"/>
          <p:cNvSpPr>
            <a:spLocks noGrp="1" noRot="1" noChangeAspect="1" noChangeArrowheads="1" noTextEdit="1"/>
          </p:cNvSpPr>
          <p:nvPr>
            <p:ph type="sldImg"/>
          </p:nvPr>
        </p:nvSpPr>
        <p:spPr>
          <a:xfrm>
            <a:off x="952500" y="685800"/>
            <a:ext cx="4953000" cy="3429000"/>
          </a:xfrm>
          <a:ln/>
        </p:spPr>
      </p:sp>
      <p:sp>
        <p:nvSpPr>
          <p:cNvPr id="47108" name="Rectangle 3"/>
          <p:cNvSpPr>
            <a:spLocks noGrp="1" noChangeArrowheads="1"/>
          </p:cNvSpPr>
          <p:nvPr>
            <p:ph type="body" idx="1"/>
          </p:nvPr>
        </p:nvSpPr>
        <p:spPr>
          <a:xfrm>
            <a:off x="687388" y="4343400"/>
            <a:ext cx="5486400" cy="4114800"/>
          </a:xfrm>
          <a:noFill/>
          <a:ln/>
        </p:spPr>
        <p:txBody>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66CBF4E-25D1-4AA7-89B9-8EE8B4408B5C}" type="slidenum">
              <a:rPr lang="es-ES"/>
              <a:pPr/>
              <a:t>24</a:t>
            </a:fld>
            <a:endParaRPr lang="es-ES" dirty="0"/>
          </a:p>
        </p:txBody>
      </p:sp>
      <p:sp>
        <p:nvSpPr>
          <p:cNvPr id="47107" name="Rectangle 2"/>
          <p:cNvSpPr>
            <a:spLocks noGrp="1" noRot="1" noChangeAspect="1" noChangeArrowheads="1" noTextEdit="1"/>
          </p:cNvSpPr>
          <p:nvPr>
            <p:ph type="sldImg"/>
          </p:nvPr>
        </p:nvSpPr>
        <p:spPr>
          <a:xfrm>
            <a:off x="952500" y="685800"/>
            <a:ext cx="4953000" cy="3429000"/>
          </a:xfrm>
          <a:ln/>
        </p:spPr>
      </p:sp>
      <p:sp>
        <p:nvSpPr>
          <p:cNvPr id="47108" name="Rectangle 3"/>
          <p:cNvSpPr>
            <a:spLocks noGrp="1" noChangeArrowheads="1"/>
          </p:cNvSpPr>
          <p:nvPr>
            <p:ph type="body" idx="1"/>
          </p:nvPr>
        </p:nvSpPr>
        <p:spPr>
          <a:xfrm>
            <a:off x="687388" y="4343400"/>
            <a:ext cx="5486400" cy="4114800"/>
          </a:xfrm>
          <a:noFill/>
          <a:ln/>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9"/>
          <p:cNvSpPr>
            <a:spLocks noGrp="1" noChangeArrowheads="1"/>
          </p:cNvSpPr>
          <p:nvPr>
            <p:ph type="sldNum" sz="quarter"/>
          </p:nvPr>
        </p:nvSpPr>
        <p:spPr>
          <a:noFill/>
        </p:spPr>
        <p:txBody>
          <a:bodyPr/>
          <a:lstStyle/>
          <a:p>
            <a:fld id="{6DF0DB21-F051-4091-A713-66DDF81620D8}" type="slidenum">
              <a:rPr lang="es-ES_tradnl" smtClean="0"/>
              <a:pPr/>
              <a:t>25</a:t>
            </a:fld>
            <a:endParaRPr lang="es-ES_tradnl" dirty="0" smtClean="0"/>
          </a:p>
        </p:txBody>
      </p:sp>
      <p:sp>
        <p:nvSpPr>
          <p:cNvPr id="61443" name="Text Box 1"/>
          <p:cNvSpPr txBox="1">
            <a:spLocks noChangeArrowheads="1"/>
          </p:cNvSpPr>
          <p:nvPr/>
        </p:nvSpPr>
        <p:spPr bwMode="auto">
          <a:xfrm>
            <a:off x="615815" y="685617"/>
            <a:ext cx="5632837" cy="3429552"/>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61444" name="Rectangle 2"/>
          <p:cNvSpPr>
            <a:spLocks noGrp="1" noChangeArrowheads="1"/>
          </p:cNvSpPr>
          <p:nvPr>
            <p:ph type="body"/>
          </p:nvPr>
        </p:nvSpPr>
        <p:spPr>
          <a:xfrm>
            <a:off x="913216" y="4343216"/>
            <a:ext cx="5012174" cy="418284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p:spPr>
        <p:txBody>
          <a:bodyPr/>
          <a:lstStyle/>
          <a:p>
            <a:fld id="{1E37CCBA-0991-4052-AF2D-5874FA290D71}" type="slidenum">
              <a:rPr lang="es-ES_tradnl"/>
              <a:pPr/>
              <a:t>26</a:t>
            </a:fld>
            <a:endParaRPr lang="es-ES_tradnl"/>
          </a:p>
        </p:txBody>
      </p:sp>
      <p:sp>
        <p:nvSpPr>
          <p:cNvPr id="51203" name="Text Box 1"/>
          <p:cNvSpPr txBox="1">
            <a:spLocks noChangeArrowheads="1"/>
          </p:cNvSpPr>
          <p:nvPr/>
        </p:nvSpPr>
        <p:spPr bwMode="auto">
          <a:xfrm>
            <a:off x="2255227" y="684112"/>
            <a:ext cx="2348646" cy="3431451"/>
          </a:xfrm>
          <a:prstGeom prst="rect">
            <a:avLst/>
          </a:prstGeom>
          <a:solidFill>
            <a:srgbClr val="FFFFFF"/>
          </a:solidFill>
          <a:ln w="9360">
            <a:solidFill>
              <a:srgbClr val="000000"/>
            </a:solidFill>
            <a:miter lim="800000"/>
            <a:headEnd/>
            <a:tailEnd/>
          </a:ln>
        </p:spPr>
        <p:txBody>
          <a:bodyPr wrap="none" anchor="ctr"/>
          <a:lstStyle/>
          <a:p>
            <a:endParaRPr lang="es-ES"/>
          </a:p>
        </p:txBody>
      </p:sp>
      <p:sp>
        <p:nvSpPr>
          <p:cNvPr id="51204" name="Rectangle 2"/>
          <p:cNvSpPr txBox="1">
            <a:spLocks noGrp="1" noChangeArrowheads="1"/>
          </p:cNvSpPr>
          <p:nvPr>
            <p:ph type="body"/>
          </p:nvPr>
        </p:nvSpPr>
        <p:spPr>
          <a:xfrm>
            <a:off x="685800" y="4344325"/>
            <a:ext cx="5484202" cy="4235391"/>
          </a:xfrm>
          <a:noFill/>
          <a:ln/>
        </p:spPr>
        <p:txBody>
          <a:bodyPr wrap="none" lIns="87398" tIns="43699" rIns="87398" bIns="43699" anchor="ctr"/>
          <a:lstStyle/>
          <a:p>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idx="5"/>
          </p:nvPr>
        </p:nvSpPr>
        <p:spPr>
          <a:noFill/>
        </p:spPr>
        <p:txBody>
          <a:bodyPr/>
          <a:lstStyle/>
          <a:p>
            <a:fld id="{E36C0843-0531-43E1-93C7-0C30CCB8041C}" type="slidenum">
              <a:rPr lang="es-ES_tradnl"/>
              <a:pPr/>
              <a:t>27</a:t>
            </a:fld>
            <a:endParaRPr lang="es-ES_tradnl" dirty="0"/>
          </a:p>
        </p:txBody>
      </p:sp>
      <p:sp>
        <p:nvSpPr>
          <p:cNvPr id="30723"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dirty="0"/>
          </a:p>
        </p:txBody>
      </p:sp>
      <p:sp>
        <p:nvSpPr>
          <p:cNvPr id="30724"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dirty="0" smtClean="0"/>
              <a:t>Hay intereses para incrementar la confusión, la lucha entre grupos de interés…Les interesa paralizar. Contra las 3 ‘D’: Desconocimiento, Descoordinación, Desconfianza:  Actuar con decisión en RSE. El peligro va ‘por barrios’ según países, empresas, iniciativas. Incluso personas. Aprender a distinguir…Hay iniciativas que nos dan sitio (CERSE, o el´Cerse’ similar que han creado en Uruguay, p.ej,)</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dirty="0" smtClean="0"/>
              <a:t>Difusión y defensa de </a:t>
            </a:r>
            <a:r>
              <a:rPr lang="es-ES_tradnl" b="1" dirty="0" smtClean="0"/>
              <a:t>esta concepción</a:t>
            </a:r>
            <a:r>
              <a:rPr lang="es-ES_tradnl" dirty="0" smtClean="0"/>
              <a:t> de la RSE (Boletín, blog, twitter...) Cerse, mi aportación gracias a que Isidor contó conmigo en su Observartorio del Sindicalismo en la globalización. </a:t>
            </a:r>
            <a:r>
              <a:rPr lang="es-ES_tradnl" b="1" dirty="0" smtClean="0"/>
              <a:t>Instrumento de acción sindical global</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b="1" dirty="0" smtClean="0"/>
              <a:t>Círculo vicioso: no confiamos, no participamos: RSE no válida, no creíble</a:t>
            </a:r>
          </a:p>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28</a:t>
            </a:fld>
            <a:endParaRPr lang="es-E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66CBF4E-25D1-4AA7-89B9-8EE8B4408B5C}" type="slidenum">
              <a:rPr lang="es-ES"/>
              <a:pPr/>
              <a:t>29</a:t>
            </a:fld>
            <a:endParaRPr lang="es-ES" dirty="0"/>
          </a:p>
        </p:txBody>
      </p:sp>
      <p:sp>
        <p:nvSpPr>
          <p:cNvPr id="47107" name="Rectangle 2"/>
          <p:cNvSpPr>
            <a:spLocks noGrp="1" noRot="1" noChangeAspect="1" noChangeArrowheads="1" noTextEdit="1"/>
          </p:cNvSpPr>
          <p:nvPr>
            <p:ph type="sldImg"/>
          </p:nvPr>
        </p:nvSpPr>
        <p:spPr>
          <a:xfrm>
            <a:off x="952500" y="685800"/>
            <a:ext cx="4953000" cy="3429000"/>
          </a:xfrm>
          <a:ln/>
        </p:spPr>
      </p:sp>
      <p:sp>
        <p:nvSpPr>
          <p:cNvPr id="47108" name="Rectangle 3"/>
          <p:cNvSpPr>
            <a:spLocks noGrp="1" noChangeArrowheads="1"/>
          </p:cNvSpPr>
          <p:nvPr>
            <p:ph type="body" idx="1"/>
          </p:nvPr>
        </p:nvSpPr>
        <p:spPr>
          <a:xfrm>
            <a:off x="687388" y="4343400"/>
            <a:ext cx="5486400" cy="4114800"/>
          </a:xfrm>
          <a:noFill/>
          <a:ln/>
        </p:spPr>
        <p:txBody>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30</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31</a:t>
            </a:fld>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32</a:t>
            </a:fld>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33</a:t>
            </a:fld>
            <a:endParaRPr lang="es-E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34</a:t>
            </a:fld>
            <a:endParaRPr lang="es-E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idx="5"/>
          </p:nvPr>
        </p:nvSpPr>
        <p:spPr>
          <a:noFill/>
        </p:spPr>
        <p:txBody>
          <a:bodyPr/>
          <a:lstStyle/>
          <a:p>
            <a:fld id="{13ECDD49-89C0-4A8D-9F97-2D8B495623DC}" type="slidenum">
              <a:rPr lang="es-ES_tradnl"/>
              <a:pPr/>
              <a:t>35</a:t>
            </a:fld>
            <a:endParaRPr lang="es-ES_tradnl" dirty="0"/>
          </a:p>
        </p:txBody>
      </p:sp>
      <p:sp>
        <p:nvSpPr>
          <p:cNvPr id="50179"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dirty="0"/>
          </a:p>
        </p:txBody>
      </p:sp>
      <p:sp>
        <p:nvSpPr>
          <p:cNvPr id="50180"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dirty="0" smtClean="0"/>
              <a:t>‘Hay</a:t>
            </a:r>
            <a:r>
              <a:rPr lang="es-ES_tradnl" baseline="0" dirty="0" smtClean="0"/>
              <a:t> que buscar posibles alternativas al sistema…para evitar que prosperen’</a:t>
            </a:r>
            <a:endParaRPr lang="es-ES_tradnl"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Y sin</a:t>
            </a:r>
            <a:r>
              <a:rPr lang="es-ES" baseline="0" dirty="0" smtClean="0"/>
              <a:t> embargo, en el CERSE parecía que los únicos que teníamos este sentido de Estado éramos nosotros</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36</a:t>
            </a:fld>
            <a:endParaRPr lang="es-E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37</a:t>
            </a:fld>
            <a:endParaRPr lang="es-E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38</a:t>
            </a:fld>
            <a:endParaRPr lang="es-E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9"/>
          <p:cNvSpPr>
            <a:spLocks noGrp="1" noChangeArrowheads="1"/>
          </p:cNvSpPr>
          <p:nvPr>
            <p:ph type="sldNum" sz="quarter"/>
          </p:nvPr>
        </p:nvSpPr>
        <p:spPr>
          <a:noFill/>
        </p:spPr>
        <p:txBody>
          <a:bodyPr/>
          <a:lstStyle/>
          <a:p>
            <a:fld id="{6DF0DB21-F051-4091-A713-66DDF81620D8}" type="slidenum">
              <a:rPr lang="es-ES_tradnl" smtClean="0"/>
              <a:pPr/>
              <a:t>40</a:t>
            </a:fld>
            <a:endParaRPr lang="es-ES_tradnl" dirty="0" smtClean="0"/>
          </a:p>
        </p:txBody>
      </p:sp>
      <p:sp>
        <p:nvSpPr>
          <p:cNvPr id="61443" name="Text Box 1"/>
          <p:cNvSpPr txBox="1">
            <a:spLocks noChangeArrowheads="1"/>
          </p:cNvSpPr>
          <p:nvPr/>
        </p:nvSpPr>
        <p:spPr bwMode="auto">
          <a:xfrm>
            <a:off x="615815" y="685617"/>
            <a:ext cx="5632837" cy="3429552"/>
          </a:xfrm>
          <a:prstGeom prst="rect">
            <a:avLst/>
          </a:prstGeom>
          <a:solidFill>
            <a:srgbClr val="FFFFFF"/>
          </a:solidFill>
          <a:ln w="9360">
            <a:solidFill>
              <a:srgbClr val="000000"/>
            </a:solidFill>
            <a:miter lim="800000"/>
            <a:headEnd/>
            <a:tailEnd/>
          </a:ln>
        </p:spPr>
        <p:txBody>
          <a:bodyPr wrap="none" anchor="ctr"/>
          <a:lstStyle/>
          <a:p>
            <a:endParaRPr lang="en-US" dirty="0"/>
          </a:p>
        </p:txBody>
      </p:sp>
      <p:sp>
        <p:nvSpPr>
          <p:cNvPr id="61444" name="Rectangle 2"/>
          <p:cNvSpPr>
            <a:spLocks noGrp="1" noChangeArrowheads="1"/>
          </p:cNvSpPr>
          <p:nvPr>
            <p:ph type="body"/>
          </p:nvPr>
        </p:nvSpPr>
        <p:spPr>
          <a:xfrm>
            <a:off x="913216" y="4343216"/>
            <a:ext cx="5012174" cy="418284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9"/>
          <p:cNvSpPr>
            <a:spLocks noGrp="1" noChangeArrowheads="1"/>
          </p:cNvSpPr>
          <p:nvPr>
            <p:ph type="sldNum" sz="quarter" idx="5"/>
          </p:nvPr>
        </p:nvSpPr>
        <p:spPr>
          <a:noFill/>
        </p:spPr>
        <p:txBody>
          <a:bodyPr/>
          <a:lstStyle/>
          <a:p>
            <a:fld id="{13ECDD49-89C0-4A8D-9F97-2D8B495623DC}" type="slidenum">
              <a:rPr lang="es-ES_tradnl"/>
              <a:pPr/>
              <a:t>41</a:t>
            </a:fld>
            <a:endParaRPr lang="es-ES_tradnl"/>
          </a:p>
        </p:txBody>
      </p:sp>
      <p:sp>
        <p:nvSpPr>
          <p:cNvPr id="50179"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a:p>
        </p:txBody>
      </p:sp>
      <p:sp>
        <p:nvSpPr>
          <p:cNvPr id="50180"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5</a:t>
            </a:fld>
            <a:endParaRPr 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idx="5"/>
          </p:nvPr>
        </p:nvSpPr>
        <p:spPr>
          <a:noFill/>
        </p:spPr>
        <p:txBody>
          <a:bodyPr/>
          <a:lstStyle/>
          <a:p>
            <a:fld id="{E36C0843-0531-43E1-93C7-0C30CCB8041C}" type="slidenum">
              <a:rPr lang="es-ES_tradnl"/>
              <a:pPr/>
              <a:t>42</a:t>
            </a:fld>
            <a:endParaRPr lang="es-ES_tradnl"/>
          </a:p>
        </p:txBody>
      </p:sp>
      <p:sp>
        <p:nvSpPr>
          <p:cNvPr id="30723"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a:p>
        </p:txBody>
      </p:sp>
      <p:sp>
        <p:nvSpPr>
          <p:cNvPr id="30724"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smtClean="0"/>
              <a:t>Hay intereses para incrementar la confusión, la lucha entre grupos de interés…Les interesa paralizar. Contra las 3 ‘D’: Desconocimiento, Descoordinación, Desconfianza:  Actuar con decisión en RSE. El peligro va ‘por barrios’ según países, empresas, iniciativas. Incluso personas. Aprender a distinguir…Hay iniciativas que nos dan sitio (CERSE, o el´Cerse’ similar que han creado en Uruguay, p.ej,)</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smtClean="0"/>
              <a:t>Difusión y defensa de </a:t>
            </a:r>
            <a:r>
              <a:rPr lang="es-ES_tradnl" b="1" smtClean="0"/>
              <a:t>esta concepción</a:t>
            </a:r>
            <a:r>
              <a:rPr lang="es-ES_tradnl" smtClean="0"/>
              <a:t> de la RSE (Boletín, blog, twitter...) Cerse, mi aportación gracias a que Isidor contó conmigo en su Observartorio del Sindicalismo en la globalización. </a:t>
            </a:r>
            <a:r>
              <a:rPr lang="es-ES_tradnl" b="1" smtClean="0"/>
              <a:t>Instrumento de acción sindical global</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b="1" smtClean="0"/>
              <a:t>Círculo vicioso: no confiamos, no participamos: RSE no válida, no creíble</a:t>
            </a:r>
          </a:p>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idx="5"/>
          </p:nvPr>
        </p:nvSpPr>
        <p:spPr>
          <a:noFill/>
        </p:spPr>
        <p:txBody>
          <a:bodyPr/>
          <a:lstStyle/>
          <a:p>
            <a:fld id="{E36C0843-0531-43E1-93C7-0C30CCB8041C}" type="slidenum">
              <a:rPr lang="es-ES_tradnl"/>
              <a:pPr/>
              <a:t>43</a:t>
            </a:fld>
            <a:endParaRPr lang="es-ES_tradnl"/>
          </a:p>
        </p:txBody>
      </p:sp>
      <p:sp>
        <p:nvSpPr>
          <p:cNvPr id="30723"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a:p>
        </p:txBody>
      </p:sp>
      <p:sp>
        <p:nvSpPr>
          <p:cNvPr id="30724"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smtClean="0"/>
              <a:t>Hay intereses para incrementar la confusión, la lucha entre grupos de interés…Les interesa paralizar. Contra las 3 ‘D’: Desconocimiento, Descoordinación, Desconfianza:  Actuar con decisión en RSE. El peligro va ‘por barrios’ según países, empresas, iniciativas. Incluso personas. Aprender a distinguir…Hay iniciativas que nos dan sitio (CERSE, o el´Cerse’ similar que han creado en Uruguay, p.ej,)</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smtClean="0"/>
              <a:t>Difusión y defensa de </a:t>
            </a:r>
            <a:r>
              <a:rPr lang="es-ES_tradnl" b="1" smtClean="0"/>
              <a:t>esta concepción</a:t>
            </a:r>
            <a:r>
              <a:rPr lang="es-ES_tradnl" smtClean="0"/>
              <a:t> de la RSE (Boletín, blog, twitter...) Cerse, mi aportación gracias a que Isidor contó conmigo en su Observartorio del Sindicalismo en la globalización. </a:t>
            </a:r>
            <a:r>
              <a:rPr lang="es-ES_tradnl" b="1" smtClean="0"/>
              <a:t>Instrumento de acción sindical global</a:t>
            </a:r>
          </a:p>
          <a:p>
            <a:pPr algn="just" eaLnBrk="1" hangingPunct="1">
              <a:spcBef>
                <a:spcPts val="438"/>
              </a:spcBef>
              <a:buFontTx/>
              <a:buChar char="•"/>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r>
              <a:rPr lang="es-ES_tradnl" b="1" smtClean="0"/>
              <a:t>Círculo vicioso: no confiamos, no participamos: RSE no válida, no creíble</a:t>
            </a:r>
          </a:p>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idx="5"/>
          </p:nvPr>
        </p:nvSpPr>
        <p:spPr>
          <a:noFill/>
        </p:spPr>
        <p:txBody>
          <a:bodyPr/>
          <a:lstStyle/>
          <a:p>
            <a:fld id="{E36C0843-0531-43E1-93C7-0C30CCB8041C}" type="slidenum">
              <a:rPr lang="es-ES_tradnl"/>
              <a:pPr/>
              <a:t>44</a:t>
            </a:fld>
            <a:endParaRPr lang="es-ES_tradnl"/>
          </a:p>
        </p:txBody>
      </p:sp>
      <p:sp>
        <p:nvSpPr>
          <p:cNvPr id="30723" name="Text Box 1"/>
          <p:cNvSpPr txBox="1">
            <a:spLocks noChangeArrowheads="1"/>
          </p:cNvSpPr>
          <p:nvPr/>
        </p:nvSpPr>
        <p:spPr bwMode="auto">
          <a:xfrm>
            <a:off x="2254250" y="684213"/>
            <a:ext cx="2349500" cy="3430587"/>
          </a:xfrm>
          <a:prstGeom prst="rect">
            <a:avLst/>
          </a:prstGeom>
          <a:solidFill>
            <a:srgbClr val="FFFFFF"/>
          </a:solidFill>
          <a:ln w="9360">
            <a:solidFill>
              <a:srgbClr val="000000"/>
            </a:solidFill>
            <a:miter lim="800000"/>
            <a:headEnd/>
            <a:tailEnd/>
          </a:ln>
        </p:spPr>
        <p:txBody>
          <a:bodyPr wrap="none" lIns="89611" tIns="44806" rIns="89611" bIns="44806" anchor="ctr"/>
          <a:lstStyle/>
          <a:p>
            <a:endParaRPr lang="en-US"/>
          </a:p>
        </p:txBody>
      </p:sp>
      <p:sp>
        <p:nvSpPr>
          <p:cNvPr id="30724" name="Text Box 2"/>
          <p:cNvSpPr>
            <a:spLocks noGrp="1" noChangeArrowheads="1"/>
          </p:cNvSpPr>
          <p:nvPr>
            <p:ph type="body"/>
          </p:nvPr>
        </p:nvSpPr>
        <p:spPr>
          <a:xfrm>
            <a:off x="687388" y="4344988"/>
            <a:ext cx="5486400" cy="4117975"/>
          </a:xfrm>
          <a:noFill/>
          <a:ln/>
        </p:spPr>
        <p:txBody>
          <a:bodyPr lIns="88348" tIns="44174" rIns="88348" bIns="44174"/>
          <a:lstStyle/>
          <a:p>
            <a:pPr eaLnBrk="1" hangingPunct="1">
              <a:spcBef>
                <a:spcPts val="438"/>
              </a:spcBef>
              <a:tabLst>
                <a:tab pos="0" algn="l"/>
                <a:tab pos="438150" algn="l"/>
                <a:tab pos="877888" algn="l"/>
                <a:tab pos="1319213" algn="l"/>
                <a:tab pos="1758950" algn="l"/>
                <a:tab pos="2198688" algn="l"/>
                <a:tab pos="2640013" algn="l"/>
                <a:tab pos="3079750" algn="l"/>
                <a:tab pos="3519488" algn="l"/>
                <a:tab pos="3960813" algn="l"/>
                <a:tab pos="4400550" algn="l"/>
                <a:tab pos="4840288" algn="l"/>
                <a:tab pos="5281613" algn="l"/>
                <a:tab pos="5721350" algn="l"/>
                <a:tab pos="6161088" algn="l"/>
                <a:tab pos="6602413" algn="l"/>
                <a:tab pos="7042150" algn="l"/>
                <a:tab pos="7481888" algn="l"/>
                <a:tab pos="7923213" algn="l"/>
                <a:tab pos="8362950" algn="l"/>
                <a:tab pos="8802688" algn="l"/>
              </a:tabLst>
            </a:pPr>
            <a:endParaRPr lang="es-ES_tradnl"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p:spPr>
        <p:txBody>
          <a:bodyPr/>
          <a:lstStyle/>
          <a:p>
            <a:fld id="{1E37CCBA-0991-4052-AF2D-5874FA290D71}" type="slidenum">
              <a:rPr lang="es-ES_tradnl"/>
              <a:pPr/>
              <a:t>45</a:t>
            </a:fld>
            <a:endParaRPr lang="es-ES_tradnl"/>
          </a:p>
        </p:txBody>
      </p:sp>
      <p:sp>
        <p:nvSpPr>
          <p:cNvPr id="51203" name="Text Box 1"/>
          <p:cNvSpPr txBox="1">
            <a:spLocks noChangeArrowheads="1"/>
          </p:cNvSpPr>
          <p:nvPr/>
        </p:nvSpPr>
        <p:spPr bwMode="auto">
          <a:xfrm>
            <a:off x="2255227" y="684112"/>
            <a:ext cx="2348646" cy="3431451"/>
          </a:xfrm>
          <a:prstGeom prst="rect">
            <a:avLst/>
          </a:prstGeom>
          <a:solidFill>
            <a:srgbClr val="FFFFFF"/>
          </a:solidFill>
          <a:ln w="9360">
            <a:solidFill>
              <a:srgbClr val="000000"/>
            </a:solidFill>
            <a:miter lim="800000"/>
            <a:headEnd/>
            <a:tailEnd/>
          </a:ln>
        </p:spPr>
        <p:txBody>
          <a:bodyPr wrap="none" anchor="ctr"/>
          <a:lstStyle/>
          <a:p>
            <a:endParaRPr lang="es-ES"/>
          </a:p>
        </p:txBody>
      </p:sp>
      <p:sp>
        <p:nvSpPr>
          <p:cNvPr id="51204" name="Rectangle 2"/>
          <p:cNvSpPr txBox="1">
            <a:spLocks noGrp="1" noChangeArrowheads="1"/>
          </p:cNvSpPr>
          <p:nvPr>
            <p:ph type="body"/>
          </p:nvPr>
        </p:nvSpPr>
        <p:spPr>
          <a:xfrm>
            <a:off x="685800" y="4344325"/>
            <a:ext cx="5484202" cy="4235391"/>
          </a:xfrm>
          <a:noFill/>
          <a:ln/>
        </p:spPr>
        <p:txBody>
          <a:bodyPr wrap="none" lIns="87398" tIns="43699" rIns="87398" bIns="43699" anchor="ctr"/>
          <a:lstStyle/>
          <a:p>
            <a:endParaRPr lang="es-E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FD71C0D7-426D-4E31-9162-A0A99DE5EEB1}" type="slidenum">
              <a:rPr lang="en-US" smtClean="0"/>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52500" y="685800"/>
            <a:ext cx="4953000" cy="3429000"/>
          </a:xfrm>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FD71C0D7-426D-4E31-9162-A0A99DE5EEB1}" type="slidenum">
              <a:rPr lang="en-US" smtClean="0"/>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603" name="2 Marcador de notas"/>
          <p:cNvSpPr>
            <a:spLocks noGrp="1"/>
          </p:cNvSpPr>
          <p:nvPr>
            <p:ph type="body" idx="1"/>
          </p:nvPr>
        </p:nvSpPr>
        <p:spPr bwMode="auto">
          <a:noFill/>
        </p:spPr>
        <p:txBody>
          <a:bodyPr/>
          <a:lstStyle/>
          <a:p>
            <a:r>
              <a:rPr lang="es-ES" dirty="0" smtClean="0"/>
              <a:t>La idea principal que me gustaría transmitir es que en estamos convencidos de la utilidad de la combinación de los instrumentos sindicales internacionales (comités, AMI`s) con los nuevos instrumentos de RSE (Memorias de Sostenibilidad-RSE, ISR…) para plasmación de los derechos teóricos conquistados en indicadores concretos. Pero sería necesario abordar el asunto de la RSE con decisión por parte del sindicalismo, y que las empresas e instituciones facilitaran la participación sindical en estos procesos de RSE (en torno a la elaboración de memorias, evaluación, corrección de déficits, ISR…). Incluso respecto a la actual crisis (‘La RSE: la dimensión sociopolítica de nuestra acción sindical). </a:t>
            </a:r>
          </a:p>
          <a:p>
            <a:endParaRPr lang="es-ES" dirty="0" smtClean="0"/>
          </a:p>
          <a:p>
            <a:endParaRPr lang="es-ES" dirty="0" smtClean="0"/>
          </a:p>
        </p:txBody>
      </p:sp>
      <p:sp>
        <p:nvSpPr>
          <p:cNvPr id="25604" name="3 Marcador de número de diapositiva"/>
          <p:cNvSpPr>
            <a:spLocks noGrp="1"/>
          </p:cNvSpPr>
          <p:nvPr>
            <p:ph type="sldNum" sz="quarter" idx="5"/>
          </p:nvPr>
        </p:nvSpPr>
        <p:spPr bwMode="auto">
          <a:noFill/>
          <a:ln>
            <a:miter lim="800000"/>
            <a:headEnd/>
            <a:tailEnd/>
          </a:ln>
        </p:spPr>
        <p:txBody>
          <a:bodyPr/>
          <a:lstStyle/>
          <a:p>
            <a:fld id="{6DADF88D-3578-49B0-A8A0-463C82BBECCC}" type="slidenum">
              <a:rPr lang="en-US"/>
              <a:pPr/>
              <a:t>48</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363" name="2 Marcador de notas"/>
          <p:cNvSpPr>
            <a:spLocks noGrp="1"/>
          </p:cNvSpPr>
          <p:nvPr>
            <p:ph type="body" idx="1"/>
          </p:nvPr>
        </p:nvSpPr>
        <p:spPr bwMode="auto">
          <a:noFill/>
        </p:spPr>
        <p:txBody>
          <a:bodyPr/>
          <a:lstStyle/>
          <a:p>
            <a:r>
              <a:rPr lang="es-ES" smtClean="0"/>
              <a:t>La idea principal que me gustaría transmitir es que en COMFIA estamos convencidos de la utilidad de la combinación de los instrumentos sindicales internacionales (comités, AMI`s) con los nuevos instrumentos de RSE (Memorias de Sostenibilidad-RSE, ISR…) para plasmación de los derechos teóricos conquistados en indicadores concretos. Pero sería necesario abordar el asunto de la RSE con decisión por parte del sindicalismo, y que las empresas e instituciones facilitaran la participación sindical en estos procesos de RSE (en torno a la elaboración de memorias, evaluación, corrección de déficits, ISR…). Incluso respecto a la actual crisis (‘La RSE: la dimensión sociopolítica de nuestra acción sindical). </a:t>
            </a:r>
          </a:p>
          <a:p>
            <a:endParaRPr lang="es-ES" smtClean="0"/>
          </a:p>
          <a:p>
            <a:endParaRPr lang="es-ES" smtClean="0"/>
          </a:p>
        </p:txBody>
      </p:sp>
      <p:sp>
        <p:nvSpPr>
          <p:cNvPr id="15364" name="3 Marcador de número de diapositiva"/>
          <p:cNvSpPr>
            <a:spLocks noGrp="1"/>
          </p:cNvSpPr>
          <p:nvPr>
            <p:ph type="sldNum" sz="quarter" idx="5"/>
          </p:nvPr>
        </p:nvSpPr>
        <p:spPr bwMode="auto">
          <a:noFill/>
          <a:ln>
            <a:miter lim="800000"/>
            <a:headEnd/>
            <a:tailEnd/>
          </a:ln>
        </p:spPr>
        <p:txBody>
          <a:bodyPr/>
          <a:lstStyle/>
          <a:p>
            <a:fld id="{5235AFDD-919A-46C0-9B50-F09E83988C9A}" type="slidenum">
              <a:rPr lang="en-US"/>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p:spPr>
        <p:txBody>
          <a:bodyPr/>
          <a:lstStyle/>
          <a:p>
            <a:fld id="{1E37CCBA-0991-4052-AF2D-5874FA290D71}" type="slidenum">
              <a:rPr lang="es-ES_tradnl"/>
              <a:pPr/>
              <a:t>50</a:t>
            </a:fld>
            <a:endParaRPr lang="es-ES_tradnl"/>
          </a:p>
        </p:txBody>
      </p:sp>
      <p:sp>
        <p:nvSpPr>
          <p:cNvPr id="51203" name="Text Box 1"/>
          <p:cNvSpPr txBox="1">
            <a:spLocks noChangeArrowheads="1"/>
          </p:cNvSpPr>
          <p:nvPr/>
        </p:nvSpPr>
        <p:spPr bwMode="auto">
          <a:xfrm>
            <a:off x="2255227" y="684112"/>
            <a:ext cx="2348646" cy="3431451"/>
          </a:xfrm>
          <a:prstGeom prst="rect">
            <a:avLst/>
          </a:prstGeom>
          <a:solidFill>
            <a:srgbClr val="FFFFFF"/>
          </a:solidFill>
          <a:ln w="9360">
            <a:solidFill>
              <a:srgbClr val="000000"/>
            </a:solidFill>
            <a:miter lim="800000"/>
            <a:headEnd/>
            <a:tailEnd/>
          </a:ln>
        </p:spPr>
        <p:txBody>
          <a:bodyPr wrap="none" anchor="ctr"/>
          <a:lstStyle/>
          <a:p>
            <a:endParaRPr lang="es-ES"/>
          </a:p>
        </p:txBody>
      </p:sp>
      <p:sp>
        <p:nvSpPr>
          <p:cNvPr id="51204" name="Rectangle 2"/>
          <p:cNvSpPr txBox="1">
            <a:spLocks noGrp="1" noChangeArrowheads="1"/>
          </p:cNvSpPr>
          <p:nvPr>
            <p:ph type="body"/>
          </p:nvPr>
        </p:nvSpPr>
        <p:spPr>
          <a:xfrm>
            <a:off x="685800" y="4344325"/>
            <a:ext cx="5484202" cy="4235391"/>
          </a:xfrm>
          <a:noFill/>
          <a:ln/>
        </p:spPr>
        <p:txBody>
          <a:bodyPr wrap="none" lIns="87398" tIns="43699" rIns="87398" bIns="43699" anchor="ctr"/>
          <a:lstStyle/>
          <a:p>
            <a:endParaRPr lang="es-E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6</a:t>
            </a:fld>
            <a:endParaRPr lang="es-E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1" name="2 Marcador de notas"/>
          <p:cNvSpPr>
            <a:spLocks noGrp="1"/>
          </p:cNvSpPr>
          <p:nvPr>
            <p:ph type="body" idx="1"/>
          </p:nvPr>
        </p:nvSpPr>
        <p:spPr bwMode="auto">
          <a:noFill/>
        </p:spPr>
        <p:txBody>
          <a:bodyPr/>
          <a:lstStyle/>
          <a:p>
            <a:endParaRPr lang="en-US" smtClean="0"/>
          </a:p>
        </p:txBody>
      </p:sp>
      <p:sp>
        <p:nvSpPr>
          <p:cNvPr id="17412" name="3 Marcador de número de diapositiva"/>
          <p:cNvSpPr>
            <a:spLocks noGrp="1"/>
          </p:cNvSpPr>
          <p:nvPr>
            <p:ph type="sldNum" sz="quarter" idx="5"/>
          </p:nvPr>
        </p:nvSpPr>
        <p:spPr bwMode="auto">
          <a:noFill/>
          <a:ln>
            <a:miter lim="800000"/>
            <a:headEnd/>
            <a:tailEnd/>
          </a:ln>
        </p:spPr>
        <p:txBody>
          <a:bodyPr/>
          <a:lstStyle/>
          <a:p>
            <a:fld id="{A0B6E367-4FB9-4C63-84B2-E4CBF1A6D713}" type="slidenum">
              <a:rPr lang="en-US"/>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p:spPr>
        <p:txBody>
          <a:bodyPr/>
          <a:lstStyle/>
          <a:p>
            <a:fld id="{1E37CCBA-0991-4052-AF2D-5874FA290D71}" type="slidenum">
              <a:rPr lang="es-ES_tradnl"/>
              <a:pPr/>
              <a:t>55</a:t>
            </a:fld>
            <a:endParaRPr lang="es-ES_tradnl"/>
          </a:p>
        </p:txBody>
      </p:sp>
      <p:sp>
        <p:nvSpPr>
          <p:cNvPr id="51203" name="Text Box 1"/>
          <p:cNvSpPr txBox="1">
            <a:spLocks noChangeArrowheads="1"/>
          </p:cNvSpPr>
          <p:nvPr/>
        </p:nvSpPr>
        <p:spPr bwMode="auto">
          <a:xfrm>
            <a:off x="2255227" y="684112"/>
            <a:ext cx="2348646" cy="3431451"/>
          </a:xfrm>
          <a:prstGeom prst="rect">
            <a:avLst/>
          </a:prstGeom>
          <a:solidFill>
            <a:srgbClr val="FFFFFF"/>
          </a:solidFill>
          <a:ln w="9360">
            <a:solidFill>
              <a:srgbClr val="000000"/>
            </a:solidFill>
            <a:miter lim="800000"/>
            <a:headEnd/>
            <a:tailEnd/>
          </a:ln>
        </p:spPr>
        <p:txBody>
          <a:bodyPr wrap="none" anchor="ctr"/>
          <a:lstStyle/>
          <a:p>
            <a:endParaRPr lang="es-ES"/>
          </a:p>
        </p:txBody>
      </p:sp>
      <p:sp>
        <p:nvSpPr>
          <p:cNvPr id="51204" name="Rectangle 2"/>
          <p:cNvSpPr txBox="1">
            <a:spLocks noGrp="1" noChangeArrowheads="1"/>
          </p:cNvSpPr>
          <p:nvPr>
            <p:ph type="body"/>
          </p:nvPr>
        </p:nvSpPr>
        <p:spPr>
          <a:xfrm>
            <a:off x="685800" y="4344325"/>
            <a:ext cx="5484202" cy="4235391"/>
          </a:xfrm>
          <a:noFill/>
          <a:ln/>
        </p:spPr>
        <p:txBody>
          <a:bodyPr wrap="none" lIns="87398" tIns="43699" rIns="87398" bIns="43699" anchor="ct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94453F3-D4D8-4351-88BD-26D05D2486E0}" type="slidenum">
              <a:rPr lang="es-ES" smtClean="0">
                <a:latin typeface="Arial" charset="0"/>
              </a:rPr>
              <a:pPr/>
              <a:t>7</a:t>
            </a:fld>
            <a:endParaRPr lang="es-ES" smtClean="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687388" y="4343400"/>
            <a:ext cx="5486400" cy="4114800"/>
          </a:xfrm>
          <a:noFill/>
          <a:ln/>
        </p:spPr>
        <p:txBody>
          <a:bodyPr/>
          <a:lstStyle/>
          <a:p>
            <a:r>
              <a:rPr lang="es-ES" smtClean="0"/>
              <a:t>En todos estos foros pedimos sobre todo participación (verificación pero también aportación positiva y constructiva = credibilidad), y claridad ante tanta confusión. Participación sindical pero también participación para todos los grupos de interés.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E67E7-8E63-4412-831A-B062568BB5B0}" type="slidenum">
              <a:rPr lang="es-ES"/>
              <a:pPr/>
              <a:t>8</a:t>
            </a:fld>
            <a:endParaRPr lang="es-ES"/>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xfrm>
            <a:off x="687328" y="4343667"/>
            <a:ext cx="5484437" cy="4114268"/>
          </a:xfrm>
        </p:spPr>
        <p:txBody>
          <a:bodyPr/>
          <a:lstStyle/>
          <a:p>
            <a:r>
              <a:rPr lang="es-ES"/>
              <a:t>En todos estos foros pedimos sobre todo participación (verificación pero también aportación positiva y constructiva = credibilidad), y claridad ante tanta confusión. Participación sindical pero también participación para todos los grupos de interés.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9</a:t>
            </a:fld>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Aun</a:t>
            </a:r>
            <a:r>
              <a:rPr lang="es-ES" baseline="0" dirty="0" smtClean="0"/>
              <a:t> así, nosotros avanzaremos (sería mejor con una estrategia más unitaria)</a:t>
            </a:r>
            <a:endParaRPr lang="es-ES" dirty="0"/>
          </a:p>
        </p:txBody>
      </p:sp>
      <p:sp>
        <p:nvSpPr>
          <p:cNvPr id="4" name="3 Marcador de número de diapositiva"/>
          <p:cNvSpPr>
            <a:spLocks noGrp="1"/>
          </p:cNvSpPr>
          <p:nvPr>
            <p:ph type="sldNum" sz="quarter" idx="10"/>
          </p:nvPr>
        </p:nvSpPr>
        <p:spPr/>
        <p:txBody>
          <a:bodyPr/>
          <a:lstStyle/>
          <a:p>
            <a:fld id="{1EF640D2-3DD6-4870-BC67-36ACADC813E8}" type="slidenum">
              <a:rPr lang="es-ES" smtClean="0"/>
              <a:pPr/>
              <a:t>10</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4"/>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45"/>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45"/>
            <a:ext cx="65214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1092039" y="695546"/>
            <a:ext cx="7697655" cy="1375969"/>
          </a:xfrm>
        </p:spPr>
        <p:txBody>
          <a:bodyPr/>
          <a:lstStyle/>
          <a:p>
            <a:r>
              <a:rPr lang="es-ES" smtClean="0"/>
              <a:t>Haga clic para modificar el estilo de título del patrón</a:t>
            </a:r>
            <a:endParaRPr lang="en-US"/>
          </a:p>
        </p:txBody>
      </p:sp>
      <p:sp>
        <p:nvSpPr>
          <p:cNvPr id="3" name="2 Marcador de número de diapositiva"/>
          <p:cNvSpPr>
            <a:spLocks noGrp="1"/>
          </p:cNvSpPr>
          <p:nvPr>
            <p:ph type="sldNum" idx="10"/>
          </p:nvPr>
        </p:nvSpPr>
        <p:spPr/>
        <p:txBody>
          <a:bodyPr/>
          <a:lstStyle>
            <a:lvl1pPr>
              <a:defRPr/>
            </a:lvl1pPr>
          </a:lstStyle>
          <a:p>
            <a:fld id="{6889BA4E-5014-495F-8247-445F297CF2D2}"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9"/>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58"/>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5F5194-A064-4503-8B12-6A8F8E64E3AF}" type="datetimeFigureOut">
              <a:rPr lang="es-ES" smtClean="0"/>
              <a:pPr/>
              <a:t>19/05/2017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C08BEE9D-85B8-4B31-B92E-C7239BE8958E}"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F5194-A064-4503-8B12-6A8F8E64E3AF}" type="datetimeFigureOut">
              <a:rPr lang="es-ES" smtClean="0"/>
              <a:pPr/>
              <a:t>19/05/2017</a:t>
            </a:fld>
            <a:endParaRPr lang="es-ES" dirty="0"/>
          </a:p>
        </p:txBody>
      </p:sp>
      <p:sp>
        <p:nvSpPr>
          <p:cNvPr id="5" name="4 Marcador de pie de página"/>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BEE9D-85B8-4B31-B92E-C7239BE8958E}"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comfia.info/noticias/48210.html" TargetMode="External"/><Relationship Id="rId7" Type="http://schemas.openxmlformats.org/officeDocument/2006/relationships/hyperlink" Target="http://www.comfia.info/noticias/61945.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observatoriorsc.org/images/documentos/politicas_publicas/ue/Informe_Howitt_RSC.pdf" TargetMode="External"/><Relationship Id="rId5" Type="http://schemas.openxmlformats.org/officeDocument/2006/relationships/hyperlink" Target="http://www.comfia.net/rse/html/19751.html" TargetMode="External"/><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comfia.info/noticias/48210.html" TargetMode="External"/><Relationship Id="rId7" Type="http://schemas.openxmlformats.org/officeDocument/2006/relationships/hyperlink" Target="http://www.comfia.info/noticias/61945.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observatoriorsc.org/images/documentos/politicas_publicas/ue/Informe_Howitt_RSC.pdf" TargetMode="External"/><Relationship Id="rId5" Type="http://schemas.openxmlformats.org/officeDocument/2006/relationships/hyperlink" Target="http://www.comfia.net/rse/html/19751.html" TargetMode="External"/><Relationship Id="rId4" Type="http://schemas.openxmlformats.org/officeDocument/2006/relationships/image" Target="../media/image17.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7.xml"/><Relationship Id="rId7" Type="http://schemas.openxmlformats.org/officeDocument/2006/relationships/hyperlink" Target="http://www.deloitte.com/dtt/home/0,1044,stc=HOME&amp;lid=43,00.html" TargetMode="External"/><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oleObject" Target="../embeddings/Hoja_de_c_lculo_de_Microsoft_Office_Excel_97-20032.xls"/><Relationship Id="rId10" Type="http://schemas.openxmlformats.org/officeDocument/2006/relationships/image" Target="../media/image43.jpeg"/><Relationship Id="rId4" Type="http://schemas.openxmlformats.org/officeDocument/2006/relationships/oleObject" Target="../embeddings/Hoja_de_c_lculo_de_Microsoft_Office_Excel_97-20031.xls"/><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comfia.info/noticias/76792.html" TargetMode="External"/><Relationship Id="rId7" Type="http://schemas.openxmlformats.org/officeDocument/2006/relationships/hyperlink" Target="http://www.comfia.info/noticias/61945.html"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1.png"/><Relationship Id="rId4" Type="http://schemas.openxmlformats.org/officeDocument/2006/relationships/image" Target="../media/image50.jpe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png"/><Relationship Id="rId4" Type="http://schemas.openxmlformats.org/officeDocument/2006/relationships/hyperlink" Target="http://blog.comfia.net/responsabilidad-social/comentarios-y-noticias/2014/02/03/contra-la-censura-en-la-rse...de-un-texto-oficial-de-la-uni-n-europe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png"/><Relationship Id="rId7" Type="http://schemas.openxmlformats.org/officeDocument/2006/relationships/hyperlink" Target="http://internacional.elpais.com/internacional/2017/02/03/actualidad/1486147599_639287.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1.png"/><Relationship Id="rId9" Type="http://schemas.openxmlformats.org/officeDocument/2006/relationships/hyperlink" Target="http://blogs.serviciosccoo.es/responsabilidad-social/2015/09/07/brecha-salarial-y-salarios-m-nimo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67.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blogs.serviciosccoo.es/gallery/6/Informe%20Secretar%EDa%20RSE%20FS%20CCOO%20sobre%20Directiva%20Info%20No%20Financiera%20V27Mayo2016.pdf"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www.europarl.europa.eu/sides/getDoc.do?type=TA&amp;reference=P7-TA-2013-0049&amp;language=ES&amp;ring=A7-2013-0017" TargetMode="Externa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png"/><Relationship Id="rId7"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photos.google.com/share/AF1QipOUN6tVlmSg3JUR3Dkr0Gz1oELYJYcSv1_YGU0fpaxu8PwgWu_6SoUaH2L4LFuW8g?key=a25RN0ZpSXlwNHp5ZzVWR0Y0cEhQQXJpQTZDdklB" TargetMode="External"/><Relationship Id="rId10" Type="http://schemas.openxmlformats.org/officeDocument/2006/relationships/slide" Target="slide40.xml"/><Relationship Id="rId4" Type="http://schemas.openxmlformats.org/officeDocument/2006/relationships/hyperlink" Target="https://blogs.serviciosccoo.es/responsabilidad-social/2017/05/14/proyecto-democracia-en-construccion/" TargetMode="External"/><Relationship Id="rId9" Type="http://schemas.openxmlformats.org/officeDocument/2006/relationships/slide" Target="slide26.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biuFa_w1ZPU"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youtu.be/m0UoIkv5IIE" TargetMode="External"/><Relationship Id="rId5" Type="http://schemas.openxmlformats.org/officeDocument/2006/relationships/hyperlink" Target="https://youtu.be/Gg2z2gZsVUA" TargetMode="External"/><Relationship Id="rId4" Type="http://schemas.openxmlformats.org/officeDocument/2006/relationships/hyperlink" Target="https://youtu.be/WoXpZWdXDL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http://www.ccoo-servicios.es/archivos/rse/1MandatoRSEFSCCOO.AnA%C2%A1lisisdesdelacrisis.pdf" TargetMode="External"/><Relationship Id="rId3" Type="http://schemas.openxmlformats.org/officeDocument/2006/relationships/image" Target="../media/image1.png"/><Relationship Id="rId7" Type="http://schemas.openxmlformats.org/officeDocument/2006/relationships/hyperlink" Target="http://blogs.serviciosccoo.es/gallery/6/Ponencia%20definitiva%20Acci%F3n%20Sindical%20(RSE)%20III%20CONGRESO%20COMFIA.pdf"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blogs.serviciosccoo.es/gallery/6/Mandato%20RSE-Sostenibilidad%20ponencia%20IV%20Congreso%20COMFIA.pdf" TargetMode="External"/><Relationship Id="rId5" Type="http://schemas.openxmlformats.org/officeDocument/2006/relationships/hyperlink" Target="http://www.ccoo-servicios.es/archivos/rse/RSEcongreso2006.pdf" TargetMode="Externa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uniglobalunion.org/news/freedom-fear-award-unis-spanish-affiliates-ccoo-ugt-stand-oppression" TargetMode="External"/><Relationship Id="rId7" Type="http://schemas.openxmlformats.org/officeDocument/2006/relationships/hyperlink" Target="https://youtu.be/Sk357e4A-MI"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www.ccoo.es/comunes/temp/recursos/1/746571.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pn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8" Type="http://schemas.openxmlformats.org/officeDocument/2006/relationships/hyperlink" Target="http://www.ccoo-servicios.es/archivos/rse/Banco_Santander_Informe_2014.pdf" TargetMode="External"/><Relationship Id="rId13" Type="http://schemas.openxmlformats.org/officeDocument/2006/relationships/hyperlink" Target="http://www.ccoo-servicios.es/archivos/rse/Mapfre_Informe_2014.pdf" TargetMode="External"/><Relationship Id="rId18" Type="http://schemas.openxmlformats.org/officeDocument/2006/relationships/hyperlink" Target="http://www.observatoriorsc.org/" TargetMode="External"/><Relationship Id="rId3" Type="http://schemas.openxmlformats.org/officeDocument/2006/relationships/hyperlink" Target="http://youtu.be/niY4Gr_-8yk" TargetMode="External"/><Relationship Id="rId21" Type="http://schemas.openxmlformats.org/officeDocument/2006/relationships/hyperlink" Target="https://www.ccoo-servicios.es/rse/html/37042.html" TargetMode="External"/><Relationship Id="rId7" Type="http://schemas.openxmlformats.org/officeDocument/2006/relationships/hyperlink" Target="http://www.ccoo-servicios.es/archivos/rse/Banco_Popular_informe_2014.pdf" TargetMode="External"/><Relationship Id="rId12" Type="http://schemas.openxmlformats.org/officeDocument/2006/relationships/hyperlink" Target="http://www.ccoo-servicios.es/archivos/rse/Bankinter_Informe_2014.pdf" TargetMode="External"/><Relationship Id="rId17" Type="http://schemas.openxmlformats.org/officeDocument/2006/relationships/image" Target="../media/image83.emf"/><Relationship Id="rId2" Type="http://schemas.openxmlformats.org/officeDocument/2006/relationships/notesSlide" Target="../notesSlides/notesSlide39.xml"/><Relationship Id="rId16" Type="http://schemas.openxmlformats.org/officeDocument/2006/relationships/hyperlink" Target="http://www.ccoo-servicios.es/archivos/rse/Inditex_Informe_2014_OK.pdf" TargetMode="External"/><Relationship Id="rId20" Type="http://schemas.openxmlformats.org/officeDocument/2006/relationships/hyperlink" Target="https://blogs.serviciosccoo.es/responsabilidad-social/2011/02/11/presentaci-n-del-estudio-de-la-rsc-en-las-memorias-de-las-empresas-del-ibex35/" TargetMode="External"/><Relationship Id="rId1" Type="http://schemas.openxmlformats.org/officeDocument/2006/relationships/slideLayout" Target="../slideLayouts/slideLayout7.xml"/><Relationship Id="rId6" Type="http://schemas.openxmlformats.org/officeDocument/2006/relationships/hyperlink" Target="http://www.ccoo-servicios.es/archivos/rse/BBVA_Informe_2014.pdf" TargetMode="External"/><Relationship Id="rId11" Type="http://schemas.openxmlformats.org/officeDocument/2006/relationships/hyperlink" Target="http://www.ccoo-servicios.es/archivos/rse/Bankia_informe_2014.pdf" TargetMode="External"/><Relationship Id="rId5" Type="http://schemas.openxmlformats.org/officeDocument/2006/relationships/image" Target="../media/image1.png"/><Relationship Id="rId15" Type="http://schemas.openxmlformats.org/officeDocument/2006/relationships/hyperlink" Target="http://www.ccoo-servicios.es/archivos/rse/DIA_Informe_2014.pdf" TargetMode="External"/><Relationship Id="rId10" Type="http://schemas.openxmlformats.org/officeDocument/2006/relationships/hyperlink" Target="http://www.ccoo-servicios.es/archivos/rse/Banco_Sabadell_Informe_2014.pdf" TargetMode="External"/><Relationship Id="rId19" Type="http://schemas.openxmlformats.org/officeDocument/2006/relationships/hyperlink" Target="https://www.ccoo-servicios.es/rse/html/34001.html" TargetMode="External"/><Relationship Id="rId4" Type="http://schemas.openxmlformats.org/officeDocument/2006/relationships/image" Target="../media/image82.png"/><Relationship Id="rId9" Type="http://schemas.openxmlformats.org/officeDocument/2006/relationships/hyperlink" Target="http://www.ccoo-servicios.es/archivos/rse/Caixabank_Informe_2014.pdf" TargetMode="External"/><Relationship Id="rId14" Type="http://schemas.openxmlformats.org/officeDocument/2006/relationships/hyperlink" Target="http://www.ccoo-servicios.es/archivos/rse/Indra_Informe_2014.pdf" TargetMode="External"/><Relationship Id="rId22" Type="http://schemas.openxmlformats.org/officeDocument/2006/relationships/hyperlink" Target="http://observatoriorsc.org/la-responsabilidad-social-corporativa-en-las-memorias-anuales-de-las-empresas-del-ibex-35/"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biuFa_w1ZP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youtu.be/m0UoIkv5IIE" TargetMode="External"/><Relationship Id="rId5" Type="http://schemas.openxmlformats.org/officeDocument/2006/relationships/hyperlink" Target="https://youtu.be/Gg2z2gZsVUA" TargetMode="External"/><Relationship Id="rId4" Type="http://schemas.openxmlformats.org/officeDocument/2006/relationships/hyperlink" Target="https://youtu.be/WoXpZWdXDL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blogs.serviciosccoo.es/gallery/6/Informe%20Secretar%EDa%20RSE%20FS%20CCOO%20sobre%20Directiva%20Info%20No%20Financiera%20V27Mayo2016.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3blmedia.com/" TargetMode="External"/><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explotacion.mtin.gob.es/memrse/aplicacion" TargetMode="External"/><Relationship Id="rId5" Type="http://schemas.openxmlformats.org/officeDocument/2006/relationships/hyperlink" Target="http://database.globalreporting.org/" TargetMode="Externa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youtu.be/biuFa_w1ZPU"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youtu.be/m0UoIkv5IIE" TargetMode="External"/><Relationship Id="rId5" Type="http://schemas.openxmlformats.org/officeDocument/2006/relationships/hyperlink" Target="https://youtu.be/Gg2z2gZsVUA" TargetMode="External"/><Relationship Id="rId4" Type="http://schemas.openxmlformats.org/officeDocument/2006/relationships/hyperlink" Target="https://youtu.be/WoXpZWdXDL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emf"/><Relationship Id="rId7" Type="http://schemas.openxmlformats.org/officeDocument/2006/relationships/hyperlink" Target="http://www.workerscapital.org/index.php"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workerscapital.org/index.php" TargetMode="External"/><Relationship Id="rId5" Type="http://schemas.openxmlformats.org/officeDocument/2006/relationships/image" Target="../media/image6.emf"/><Relationship Id="rId4" Type="http://schemas.openxmlformats.org/officeDocument/2006/relationships/image" Target="../media/image11.jpe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US" sz="2000" b="1">
              <a:solidFill>
                <a:srgbClr val="FF0000"/>
              </a:solidFill>
            </a:endParaRPr>
          </a:p>
        </p:txBody>
      </p:sp>
      <p:sp>
        <p:nvSpPr>
          <p:cNvPr id="12" name="Rectangle 7"/>
          <p:cNvSpPr>
            <a:spLocks noChangeArrowheads="1"/>
          </p:cNvSpPr>
          <p:nvPr/>
        </p:nvSpPr>
        <p:spPr bwMode="auto">
          <a:xfrm>
            <a:off x="0" y="0"/>
            <a:ext cx="9906000" cy="109171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Directiva </a:t>
            </a:r>
            <a:r>
              <a:rPr lang="es-ES_tradnl" sz="2400" b="1" dirty="0" smtClean="0">
                <a:solidFill>
                  <a:schemeClr val="bg1"/>
                </a:solidFill>
                <a:effectLst>
                  <a:outerShdw blurRad="38100" dist="38100" dir="2700000" algn="tl">
                    <a:srgbClr val="000000"/>
                  </a:outerShdw>
                </a:effectLst>
              </a:rPr>
              <a:t>de Información </a:t>
            </a:r>
            <a:r>
              <a:rPr lang="es-ES_tradnl" sz="2400" b="1" dirty="0" smtClean="0">
                <a:solidFill>
                  <a:schemeClr val="bg1"/>
                </a:solidFill>
                <a:effectLst>
                  <a:outerShdw blurRad="38100" dist="38100" dir="2700000" algn="tl">
                    <a:srgbClr val="000000"/>
                  </a:outerShdw>
                </a:effectLst>
              </a:rPr>
              <a:t>no financiera </a:t>
            </a:r>
          </a:p>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Oportunidad regulatoria para los trabajadores (?)</a:t>
            </a:r>
          </a:p>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Proyecto </a:t>
            </a:r>
            <a:r>
              <a:rPr lang="es-ES_tradnl" sz="2400" b="1" dirty="0" smtClean="0">
                <a:solidFill>
                  <a:schemeClr val="bg1"/>
                </a:solidFill>
                <a:effectLst>
                  <a:outerShdw blurRad="38100" dist="38100" dir="2700000" algn="tl">
                    <a:srgbClr val="000000"/>
                  </a:outerShdw>
                </a:effectLst>
              </a:rPr>
              <a:t>sindicalismo europeo </a:t>
            </a:r>
            <a:r>
              <a:rPr lang="es-ES_tradnl" b="1" dirty="0" smtClean="0">
                <a:solidFill>
                  <a:schemeClr val="bg1"/>
                </a:solidFill>
                <a:effectLst>
                  <a:outerShdw blurRad="38100" dist="38100" dir="2700000" algn="tl">
                    <a:srgbClr val="000000"/>
                  </a:outerShdw>
                </a:effectLst>
              </a:rPr>
              <a:t>Madrid, Mayo 2017 </a:t>
            </a:r>
            <a:r>
              <a:rPr lang="es-ES_tradnl" sz="1600" b="1" dirty="0" smtClean="0">
                <a:solidFill>
                  <a:schemeClr val="bg1"/>
                </a:solidFill>
                <a:effectLst>
                  <a:outerShdw blurRad="38100" dist="38100" dir="2700000" algn="tl">
                    <a:srgbClr val="000000"/>
                  </a:outerShdw>
                </a:effectLst>
              </a:rPr>
              <a:t>(Florencia </a:t>
            </a:r>
            <a:r>
              <a:rPr lang="es-ES_tradnl" sz="1600" b="1" dirty="0" err="1" smtClean="0">
                <a:solidFill>
                  <a:schemeClr val="bg1"/>
                </a:solidFill>
                <a:effectLst>
                  <a:outerShdw blurRad="38100" dist="38100" dir="2700000" algn="tl">
                    <a:srgbClr val="000000"/>
                  </a:outerShdw>
                </a:effectLst>
              </a:rPr>
              <a:t>Dic</a:t>
            </a:r>
            <a:r>
              <a:rPr lang="es-ES_tradnl" sz="1600" b="1" dirty="0" smtClean="0">
                <a:solidFill>
                  <a:schemeClr val="bg1"/>
                </a:solidFill>
                <a:effectLst>
                  <a:outerShdw blurRad="38100" dist="38100" dir="2700000" algn="tl">
                    <a:srgbClr val="000000"/>
                  </a:outerShdw>
                </a:effectLst>
              </a:rPr>
              <a:t> 2016)    </a:t>
            </a:r>
            <a:endParaRPr lang="es-ES_tradnl" sz="2000" b="1" dirty="0">
              <a:solidFill>
                <a:srgbClr val="FFFF00"/>
              </a:solidFill>
              <a:effectLst>
                <a:outerShdw blurRad="38100" dist="38100" dir="2700000" algn="tl">
                  <a:srgbClr val="000000"/>
                </a:outerShdw>
              </a:effectLst>
            </a:endParaRPr>
          </a:p>
        </p:txBody>
      </p:sp>
      <p:pic>
        <p:nvPicPr>
          <p:cNvPr id="6" name="2 Imagen" descr="servicioslogo.png"/>
          <p:cNvPicPr>
            <a:picLocks noChangeAspect="1" noChangeArrowheads="1"/>
          </p:cNvPicPr>
          <p:nvPr/>
        </p:nvPicPr>
        <p:blipFill>
          <a:blip r:embed="rId3" cstate="print">
            <a:lum bright="21000"/>
          </a:blip>
          <a:srcRect/>
          <a:stretch>
            <a:fillRect/>
          </a:stretch>
        </p:blipFill>
        <p:spPr bwMode="auto">
          <a:xfrm>
            <a:off x="8804370" y="72008"/>
            <a:ext cx="1029621" cy="548680"/>
          </a:xfrm>
          <a:prstGeom prst="rect">
            <a:avLst/>
          </a:prstGeom>
          <a:noFill/>
          <a:ln w="9525">
            <a:noFill/>
            <a:miter lim="800000"/>
            <a:headEnd/>
            <a:tailEnd/>
          </a:ln>
        </p:spPr>
      </p:pic>
      <p:graphicFrame>
        <p:nvGraphicFramePr>
          <p:cNvPr id="13" name="12 Tabla"/>
          <p:cNvGraphicFramePr>
            <a:graphicFrameLocks noGrp="1"/>
          </p:cNvGraphicFramePr>
          <p:nvPr/>
        </p:nvGraphicFramePr>
        <p:xfrm>
          <a:off x="272480" y="2060848"/>
          <a:ext cx="6840760" cy="1224136"/>
        </p:xfrm>
        <a:graphic>
          <a:graphicData uri="http://schemas.openxmlformats.org/drawingml/2006/table">
            <a:tbl>
              <a:tblPr/>
              <a:tblGrid>
                <a:gridCol w="3420380"/>
                <a:gridCol w="3420380"/>
              </a:tblGrid>
              <a:tr h="490088">
                <a:tc>
                  <a:txBody>
                    <a:bodyPr/>
                    <a:lstStyle/>
                    <a:p>
                      <a:pPr marL="0" marR="21590" lvl="0" indent="-342900" algn="l" rtl="0">
                        <a:lnSpc>
                          <a:spcPct val="107000"/>
                        </a:lnSpc>
                        <a:spcBef>
                          <a:spcPts val="600"/>
                        </a:spcBef>
                        <a:spcAft>
                          <a:spcPts val="800"/>
                        </a:spcAft>
                        <a:buFont typeface="Symbol"/>
                        <a:buNone/>
                      </a:pPr>
                      <a:r>
                        <a:rPr lang="en-GB" sz="1200" dirty="0">
                          <a:solidFill>
                            <a:srgbClr val="00000A"/>
                          </a:solidFill>
                          <a:latin typeface="Arial"/>
                          <a:ea typeface="Calibri"/>
                          <a:cs typeface="Times New Roman"/>
                        </a:rPr>
                        <a:t>Models of employee participation </a:t>
                      </a:r>
                      <a:r>
                        <a:rPr lang="en-GB" sz="1200" dirty="0" smtClean="0">
                          <a:solidFill>
                            <a:srgbClr val="00000A"/>
                          </a:solidFill>
                          <a:latin typeface="Arial"/>
                          <a:ea typeface="Calibri"/>
                          <a:cs typeface="Times New Roman"/>
                        </a:rPr>
                        <a:t>across Europe - </a:t>
                      </a:r>
                      <a:r>
                        <a:rPr lang="en-GB" sz="1200" dirty="0">
                          <a:solidFill>
                            <a:srgbClr val="00000A"/>
                          </a:solidFill>
                          <a:latin typeface="Arial"/>
                          <a:ea typeface="Calibri"/>
                          <a:cs typeface="Times New Roman"/>
                        </a:rPr>
                        <a:t>Typologies and </a:t>
                      </a:r>
                      <a:r>
                        <a:rPr lang="en-GB" sz="1200" dirty="0" smtClean="0">
                          <a:solidFill>
                            <a:srgbClr val="00000A"/>
                          </a:solidFill>
                          <a:latin typeface="Arial"/>
                          <a:ea typeface="Calibri"/>
                          <a:cs typeface="Times New Roman"/>
                        </a:rPr>
                        <a:t>examples - countries </a:t>
                      </a:r>
                      <a:endParaRPr lang="es-E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marR="21590" algn="l">
                        <a:spcBef>
                          <a:spcPts val="600"/>
                        </a:spcBef>
                        <a:spcAft>
                          <a:spcPts val="0"/>
                        </a:spcAft>
                      </a:pPr>
                      <a:r>
                        <a:rPr lang="en-GB" sz="1200" b="1" dirty="0">
                          <a:latin typeface="Arial"/>
                          <a:ea typeface="Calibri"/>
                          <a:cs typeface="Times New Roman"/>
                        </a:rPr>
                        <a:t>Lionel Fulton,  </a:t>
                      </a:r>
                      <a:r>
                        <a:rPr lang="en-GB" sz="1200" dirty="0">
                          <a:latin typeface="Arial"/>
                          <a:ea typeface="Calibri"/>
                          <a:cs typeface="Times New Roman"/>
                        </a:rPr>
                        <a:t>Labour Research Department </a:t>
                      </a:r>
                      <a:r>
                        <a:rPr lang="en-GB" sz="1200" b="1" dirty="0">
                          <a:latin typeface="Arial"/>
                          <a:ea typeface="Calibri"/>
                          <a:cs typeface="Times New Roman"/>
                        </a:rPr>
                        <a:t>(GB)</a:t>
                      </a:r>
                      <a:endParaRPr lang="es-ES"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r>
              <a:tr h="734048">
                <a:tc>
                  <a:txBody>
                    <a:bodyPr/>
                    <a:lstStyle/>
                    <a:p>
                      <a:pPr marL="0" marR="21590" lvl="0" indent="-342900" algn="l" rtl="0">
                        <a:lnSpc>
                          <a:spcPct val="107000"/>
                        </a:lnSpc>
                        <a:spcBef>
                          <a:spcPts val="600"/>
                        </a:spcBef>
                        <a:spcAft>
                          <a:spcPts val="800"/>
                        </a:spcAft>
                        <a:buFont typeface="Symbol"/>
                        <a:buNone/>
                      </a:pPr>
                      <a:r>
                        <a:rPr lang="en-GB" sz="1200" dirty="0">
                          <a:solidFill>
                            <a:srgbClr val="00000A"/>
                          </a:solidFill>
                          <a:latin typeface="Arial"/>
                          <a:ea typeface="Calibri"/>
                          <a:cs typeface="Times New Roman"/>
                        </a:rPr>
                        <a:t>Progress in the different international reporting initiatives and their relevance to trade </a:t>
                      </a:r>
                      <a:r>
                        <a:rPr lang="en-GB" sz="1200" dirty="0" smtClean="0">
                          <a:solidFill>
                            <a:srgbClr val="00000A"/>
                          </a:solidFill>
                          <a:latin typeface="Arial"/>
                          <a:ea typeface="Calibri"/>
                          <a:cs typeface="Times New Roman"/>
                        </a:rPr>
                        <a:t>unions</a:t>
                      </a:r>
                      <a:endParaRPr lang="es-E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marR="21590" algn="l">
                        <a:spcBef>
                          <a:spcPts val="600"/>
                        </a:spcBef>
                        <a:spcAft>
                          <a:spcPts val="0"/>
                        </a:spcAft>
                      </a:pPr>
                      <a:r>
                        <a:rPr lang="en-GB" sz="1200" b="1" dirty="0" err="1">
                          <a:latin typeface="Arial"/>
                          <a:ea typeface="Calibri"/>
                          <a:cs typeface="Times New Roman"/>
                        </a:rPr>
                        <a:t>Kirstine</a:t>
                      </a:r>
                      <a:r>
                        <a:rPr lang="en-GB" sz="1200" b="1" dirty="0">
                          <a:latin typeface="Arial"/>
                          <a:ea typeface="Calibri"/>
                          <a:cs typeface="Times New Roman"/>
                        </a:rPr>
                        <a:t> Drew</a:t>
                      </a:r>
                      <a:r>
                        <a:rPr lang="en-GB" sz="1200" dirty="0">
                          <a:latin typeface="Arial"/>
                          <a:ea typeface="Calibri"/>
                          <a:cs typeface="Times New Roman"/>
                        </a:rPr>
                        <a:t>, Senior Policy Advisor at the Trade Union Advisory Committee to the OECD (</a:t>
                      </a:r>
                      <a:r>
                        <a:rPr lang="en-GB" sz="1200" b="1" dirty="0">
                          <a:latin typeface="Arial"/>
                          <a:ea typeface="Calibri"/>
                          <a:cs typeface="Times New Roman"/>
                        </a:rPr>
                        <a:t>TUAC</a:t>
                      </a:r>
                      <a:r>
                        <a:rPr lang="en-GB" sz="1200" dirty="0" smtClean="0">
                          <a:latin typeface="Arial"/>
                          <a:ea typeface="Calibri"/>
                          <a:cs typeface="Times New Roman"/>
                        </a:rPr>
                        <a:t>)</a:t>
                      </a:r>
                      <a:endParaRPr lang="en-GB" sz="1200" b="1" dirty="0" smtClean="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r>
            </a:tbl>
          </a:graphicData>
        </a:graphic>
      </p:graphicFrame>
      <p:sp>
        <p:nvSpPr>
          <p:cNvPr id="15" name="14 Rectángulo"/>
          <p:cNvSpPr/>
          <p:nvPr/>
        </p:nvSpPr>
        <p:spPr>
          <a:xfrm>
            <a:off x="128464" y="1196752"/>
            <a:ext cx="7416824" cy="707886"/>
          </a:xfrm>
          <a:prstGeom prst="rect">
            <a:avLst/>
          </a:prstGeom>
        </p:spPr>
        <p:txBody>
          <a:bodyPr wrap="square">
            <a:spAutoFit/>
          </a:bodyPr>
          <a:lstStyle/>
          <a:p>
            <a:r>
              <a:rPr lang="en-GB" sz="2000" b="1" dirty="0" smtClean="0"/>
              <a:t>2- Utilization of non financial information in different systems of industrial relations at company level</a:t>
            </a:r>
            <a:endParaRPr lang="es-ES" sz="2000" dirty="0"/>
          </a:p>
        </p:txBody>
      </p:sp>
      <p:sp>
        <p:nvSpPr>
          <p:cNvPr id="16" name="15 Rectángulo"/>
          <p:cNvSpPr/>
          <p:nvPr/>
        </p:nvSpPr>
        <p:spPr>
          <a:xfrm>
            <a:off x="288032" y="3501008"/>
            <a:ext cx="6825208" cy="1015663"/>
          </a:xfrm>
          <a:prstGeom prst="rect">
            <a:avLst/>
          </a:prstGeom>
          <a:solidFill>
            <a:schemeClr val="accent5">
              <a:lumMod val="40000"/>
              <a:lumOff val="60000"/>
            </a:schemeClr>
          </a:solidFill>
        </p:spPr>
        <p:txBody>
          <a:bodyPr wrap="square">
            <a:spAutoFit/>
          </a:bodyPr>
          <a:lstStyle/>
          <a:p>
            <a:r>
              <a:rPr lang="en-GB" sz="2000" dirty="0" smtClean="0">
                <a:solidFill>
                  <a:srgbClr val="00000A"/>
                </a:solidFill>
                <a:latin typeface="Arial"/>
                <a:ea typeface="Calibri"/>
                <a:cs typeface="Times New Roman"/>
              </a:rPr>
              <a:t>An </a:t>
            </a:r>
            <a:r>
              <a:rPr lang="en-GB" sz="2000" b="1" dirty="0" smtClean="0">
                <a:solidFill>
                  <a:srgbClr val="00000A"/>
                </a:solidFill>
                <a:latin typeface="Arial"/>
                <a:ea typeface="Calibri"/>
                <a:cs typeface="Times New Roman"/>
              </a:rPr>
              <a:t>action plan </a:t>
            </a:r>
            <a:r>
              <a:rPr lang="en-GB" sz="2000" dirty="0" smtClean="0">
                <a:solidFill>
                  <a:srgbClr val="00000A"/>
                </a:solidFill>
                <a:latin typeface="Arial"/>
                <a:ea typeface="Calibri"/>
                <a:cs typeface="Times New Roman"/>
              </a:rPr>
              <a:t>against the political </a:t>
            </a:r>
            <a:r>
              <a:rPr lang="en-GB" sz="2000" b="1" dirty="0" smtClean="0">
                <a:solidFill>
                  <a:srgbClr val="00000A"/>
                </a:solidFill>
                <a:latin typeface="Arial"/>
                <a:ea typeface="Calibri"/>
                <a:cs typeface="Times New Roman"/>
              </a:rPr>
              <a:t>blockade</a:t>
            </a:r>
            <a:r>
              <a:rPr lang="en-GB" sz="2000" dirty="0" smtClean="0">
                <a:solidFill>
                  <a:srgbClr val="00000A"/>
                </a:solidFill>
                <a:latin typeface="Arial"/>
                <a:ea typeface="Calibri"/>
                <a:cs typeface="Times New Roman"/>
              </a:rPr>
              <a:t> and corporative resistance to Key Performance Indicators (</a:t>
            </a:r>
            <a:r>
              <a:rPr lang="en-GB" sz="2000" b="1" dirty="0" smtClean="0">
                <a:solidFill>
                  <a:srgbClr val="FF0000"/>
                </a:solidFill>
                <a:latin typeface="Arial"/>
                <a:ea typeface="Calibri"/>
                <a:cs typeface="Times New Roman"/>
              </a:rPr>
              <a:t>KPI</a:t>
            </a:r>
            <a:r>
              <a:rPr lang="en-GB" sz="2000" dirty="0" smtClean="0">
                <a:solidFill>
                  <a:srgbClr val="00000A"/>
                </a:solidFill>
                <a:latin typeface="Arial"/>
                <a:ea typeface="Calibri"/>
                <a:cs typeface="Times New Roman"/>
              </a:rPr>
              <a:t>) and others key tools on CSR and sustainability.</a:t>
            </a:r>
            <a:endParaRPr lang="es-ES" sz="2000" dirty="0"/>
          </a:p>
        </p:txBody>
      </p:sp>
      <p:sp>
        <p:nvSpPr>
          <p:cNvPr id="17" name="16 Rectángulo"/>
          <p:cNvSpPr/>
          <p:nvPr/>
        </p:nvSpPr>
        <p:spPr>
          <a:xfrm>
            <a:off x="272480" y="4725144"/>
            <a:ext cx="5616624" cy="738664"/>
          </a:xfrm>
          <a:prstGeom prst="rect">
            <a:avLst/>
          </a:prstGeom>
          <a:ln>
            <a:solidFill>
              <a:srgbClr val="FF0000"/>
            </a:solidFill>
          </a:ln>
        </p:spPr>
        <p:txBody>
          <a:bodyPr wrap="square">
            <a:spAutoFit/>
          </a:bodyPr>
          <a:lstStyle/>
          <a:p>
            <a:pPr marR="21590" algn="just">
              <a:spcBef>
                <a:spcPts val="600"/>
              </a:spcBef>
            </a:pPr>
            <a:r>
              <a:rPr lang="en-GB" sz="1400" b="1" dirty="0" smtClean="0">
                <a:latin typeface="Arial"/>
                <a:ea typeface="Calibri"/>
                <a:cs typeface="Times New Roman"/>
              </a:rPr>
              <a:t>José Carlos </a:t>
            </a:r>
            <a:r>
              <a:rPr lang="en-GB" sz="1400" b="1" dirty="0" err="1" smtClean="0">
                <a:latin typeface="Arial"/>
                <a:ea typeface="Calibri"/>
                <a:cs typeface="Times New Roman"/>
              </a:rPr>
              <a:t>González</a:t>
            </a:r>
            <a:r>
              <a:rPr lang="en-GB" sz="1400" b="1" dirty="0" smtClean="0">
                <a:latin typeface="Arial"/>
                <a:ea typeface="Calibri"/>
                <a:cs typeface="Times New Roman"/>
              </a:rPr>
              <a:t> </a:t>
            </a:r>
            <a:r>
              <a:rPr lang="en-GB" sz="1400" b="1" dirty="0" err="1" smtClean="0">
                <a:latin typeface="Arial"/>
                <a:ea typeface="Calibri"/>
                <a:cs typeface="Times New Roman"/>
              </a:rPr>
              <a:t>Lorente</a:t>
            </a:r>
            <a:r>
              <a:rPr lang="en-GB" sz="1400" dirty="0" smtClean="0">
                <a:latin typeface="Arial"/>
                <a:ea typeface="Calibri"/>
                <a:cs typeface="Times New Roman"/>
              </a:rPr>
              <a:t>, Responsible for Sustainability Federation Services CCOO, Member of the National Council of CSR (CERSE) in representation of </a:t>
            </a:r>
            <a:r>
              <a:rPr lang="en-GB" sz="1400" b="1" dirty="0" smtClean="0">
                <a:solidFill>
                  <a:srgbClr val="FF0000"/>
                </a:solidFill>
                <a:latin typeface="Arial"/>
                <a:ea typeface="Calibri"/>
                <a:cs typeface="Times New Roman"/>
              </a:rPr>
              <a:t>CCOO    </a:t>
            </a:r>
            <a:r>
              <a:rPr lang="en-GB" sz="1400" dirty="0" smtClean="0">
                <a:latin typeface="Arial"/>
                <a:ea typeface="Calibri"/>
                <a:cs typeface="Times New Roman"/>
              </a:rPr>
              <a:t>                        @</a:t>
            </a:r>
            <a:r>
              <a:rPr lang="en-GB" sz="1400" dirty="0" err="1" smtClean="0">
                <a:latin typeface="Arial"/>
                <a:ea typeface="Calibri"/>
                <a:cs typeface="Times New Roman"/>
              </a:rPr>
              <a:t>jcarlosgonz</a:t>
            </a:r>
            <a:endParaRPr lang="es-ES" sz="1400" dirty="0">
              <a:ea typeface="Calibri"/>
              <a:cs typeface="Times New Roman"/>
            </a:endParaRPr>
          </a:p>
        </p:txBody>
      </p:sp>
      <p:pic>
        <p:nvPicPr>
          <p:cNvPr id="9" name="Picture 2"/>
          <p:cNvPicPr>
            <a:picLocks noChangeAspect="1" noChangeArrowheads="1"/>
          </p:cNvPicPr>
          <p:nvPr/>
        </p:nvPicPr>
        <p:blipFill>
          <a:blip r:embed="rId4" cstate="print"/>
          <a:srcRect t="2927" r="68563" b="26825"/>
          <a:stretch>
            <a:fillRect/>
          </a:stretch>
        </p:blipFill>
        <p:spPr bwMode="auto">
          <a:xfrm>
            <a:off x="7317274" y="1412776"/>
            <a:ext cx="1175973" cy="3024336"/>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59030" t="3007" r="13211" b="26825"/>
          <a:stretch>
            <a:fillRect/>
          </a:stretch>
        </p:blipFill>
        <p:spPr bwMode="auto">
          <a:xfrm>
            <a:off x="8665913" y="1412776"/>
            <a:ext cx="1039614" cy="3024336"/>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t="80078" r="73781" b="3106"/>
          <a:stretch>
            <a:fillRect/>
          </a:stretch>
        </p:blipFill>
        <p:spPr bwMode="auto">
          <a:xfrm>
            <a:off x="7329264" y="4725143"/>
            <a:ext cx="1800200" cy="1328827"/>
          </a:xfrm>
          <a:prstGeom prst="rect">
            <a:avLst/>
          </a:prstGeom>
          <a:noFill/>
          <a:ln w="9525">
            <a:noFill/>
            <a:miter lim="800000"/>
            <a:headEnd/>
            <a:tailEnd/>
          </a:ln>
        </p:spPr>
      </p:pic>
      <p:pic>
        <p:nvPicPr>
          <p:cNvPr id="14" name="Picture 5"/>
          <p:cNvPicPr>
            <a:picLocks noChangeAspect="1" noChangeArrowheads="1"/>
          </p:cNvPicPr>
          <p:nvPr/>
        </p:nvPicPr>
        <p:blipFill>
          <a:blip r:embed="rId5" cstate="print"/>
          <a:srcRect l="17264" t="12001" r="18220" b="72662"/>
          <a:stretch>
            <a:fillRect/>
          </a:stretch>
        </p:blipFill>
        <p:spPr bwMode="auto">
          <a:xfrm>
            <a:off x="272480" y="5589240"/>
            <a:ext cx="5616624" cy="792088"/>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461665"/>
          </a:xfrm>
          <a:prstGeom prst="rect">
            <a:avLst/>
          </a:prstGeom>
          <a:solidFill>
            <a:srgbClr val="FF0000"/>
          </a:solidFill>
        </p:spPr>
        <p:txBody>
          <a:bodyPr wrap="square">
            <a:spAutoFit/>
          </a:bodyPr>
          <a:lstStyle/>
          <a:p>
            <a:r>
              <a:rPr lang="es-ES" sz="2400" b="1" dirty="0" smtClean="0">
                <a:solidFill>
                  <a:schemeClr val="bg1"/>
                </a:solidFill>
              </a:rPr>
              <a:t>Debemos terminar con las dudas sobre el nombre</a:t>
            </a: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4" name="Picture 1"/>
          <p:cNvPicPr>
            <a:picLocks noChangeAspect="1" noChangeArrowheads="1"/>
          </p:cNvPicPr>
          <p:nvPr/>
        </p:nvPicPr>
        <p:blipFill>
          <a:blip r:embed="rId3" cstate="print"/>
          <a:srcRect l="29479" t="20833" r="29635" b="44646"/>
          <a:stretch>
            <a:fillRect/>
          </a:stretch>
        </p:blipFill>
        <p:spPr bwMode="auto">
          <a:xfrm>
            <a:off x="5457056" y="764704"/>
            <a:ext cx="4083273" cy="2088232"/>
          </a:xfrm>
          <a:prstGeom prst="rect">
            <a:avLst/>
          </a:prstGeom>
          <a:noFill/>
          <a:ln w="1">
            <a:noFill/>
            <a:miter lim="800000"/>
            <a:headEnd/>
            <a:tailEnd type="none" w="med" len="med"/>
          </a:ln>
          <a:effectLst/>
        </p:spPr>
      </p:pic>
      <p:pic>
        <p:nvPicPr>
          <p:cNvPr id="5" name="Picture 2"/>
          <p:cNvPicPr>
            <a:picLocks noChangeAspect="1" noChangeArrowheads="1"/>
          </p:cNvPicPr>
          <p:nvPr/>
        </p:nvPicPr>
        <p:blipFill>
          <a:blip r:embed="rId4" cstate="print"/>
          <a:srcRect l="27708" t="15556" r="30365" b="16759"/>
          <a:stretch>
            <a:fillRect/>
          </a:stretch>
        </p:blipFill>
        <p:spPr bwMode="auto">
          <a:xfrm>
            <a:off x="200472" y="836712"/>
            <a:ext cx="5046148" cy="4968552"/>
          </a:xfrm>
          <a:prstGeom prst="rect">
            <a:avLst/>
          </a:prstGeom>
          <a:noFill/>
          <a:ln w="1">
            <a:noFill/>
            <a:miter lim="800000"/>
            <a:headEnd/>
            <a:tailEnd type="none" w="med" len="med"/>
          </a:ln>
          <a:effectLst/>
        </p:spPr>
      </p:pic>
      <p:pic>
        <p:nvPicPr>
          <p:cNvPr id="6" name="2 Imagen" descr="servicioslogo.png"/>
          <p:cNvPicPr>
            <a:picLocks noChangeAspect="1" noChangeArrowheads="1"/>
          </p:cNvPicPr>
          <p:nvPr/>
        </p:nvPicPr>
        <p:blipFill>
          <a:blip r:embed="rId5" cstate="print">
            <a:lum bright="5000" contrast="100000"/>
          </a:blip>
          <a:srcRect/>
          <a:stretch>
            <a:fillRect/>
          </a:stretch>
        </p:blipFill>
        <p:spPr bwMode="auto">
          <a:xfrm>
            <a:off x="9201472" y="44624"/>
            <a:ext cx="618536" cy="362762"/>
          </a:xfrm>
          <a:prstGeom prst="rect">
            <a:avLst/>
          </a:prstGeom>
          <a:noFill/>
          <a:ln w="9525">
            <a:noFill/>
            <a:miter lim="800000"/>
            <a:headEnd/>
            <a:tailEnd/>
          </a:ln>
        </p:spPr>
      </p:pic>
      <p:sp>
        <p:nvSpPr>
          <p:cNvPr id="7" name="6 Rectángulo"/>
          <p:cNvSpPr/>
          <p:nvPr/>
        </p:nvSpPr>
        <p:spPr>
          <a:xfrm>
            <a:off x="5457056" y="2996952"/>
            <a:ext cx="4032448" cy="2677656"/>
          </a:xfrm>
          <a:prstGeom prst="rect">
            <a:avLst/>
          </a:prstGeom>
          <a:solidFill>
            <a:srgbClr val="FF0000"/>
          </a:solidFill>
        </p:spPr>
        <p:txBody>
          <a:bodyPr wrap="square">
            <a:spAutoFit/>
          </a:bodyPr>
          <a:lstStyle/>
          <a:p>
            <a:r>
              <a:rPr lang="es-ES" sz="2400" b="1" dirty="0" smtClean="0">
                <a:solidFill>
                  <a:schemeClr val="bg1"/>
                </a:solidFill>
              </a:rPr>
              <a:t>Sostenibilidad, RSE, Buen gobierno, transparencia, informes integrados…</a:t>
            </a:r>
          </a:p>
          <a:p>
            <a:endParaRPr lang="es-ES" sz="2400" b="1" dirty="0" smtClean="0">
              <a:solidFill>
                <a:schemeClr val="bg1"/>
              </a:solidFill>
            </a:endParaRPr>
          </a:p>
          <a:p>
            <a:r>
              <a:rPr lang="es-ES" sz="2400" b="1" dirty="0" smtClean="0">
                <a:solidFill>
                  <a:schemeClr val="bg1"/>
                </a:solidFill>
              </a:rPr>
              <a:t>Información clara, relevante y comparable sobre impactos sociales.  </a:t>
            </a:r>
          </a:p>
        </p:txBody>
      </p:sp>
      <p:sp>
        <p:nvSpPr>
          <p:cNvPr id="9" name="8 Botón de acción: Inicio">
            <a:hlinkClick r:id="rId6" action="ppaction://hlinksldjump" highlightClick="1"/>
          </p:cNvPr>
          <p:cNvSpPr/>
          <p:nvPr/>
        </p:nvSpPr>
        <p:spPr>
          <a:xfrm>
            <a:off x="9129464" y="6165304"/>
            <a:ext cx="432048" cy="360040"/>
          </a:xfrm>
          <a:prstGeom prst="actionButtonHom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http://www.previewshots.com/images/v1.3/t.gif">
            <a:hlinkClick r:id="rId3"/>
          </p:cNvPr>
          <p:cNvPicPr>
            <a:picLocks noChangeAspect="1" noChangeArrowheads="1"/>
          </p:cNvPicPr>
          <p:nvPr/>
        </p:nvPicPr>
        <p:blipFill>
          <a:blip r:embed="rId4"/>
          <a:srcRect/>
          <a:stretch>
            <a:fillRect/>
          </a:stretch>
        </p:blipFill>
        <p:spPr bwMode="auto">
          <a:xfrm>
            <a:off x="4065588" y="-595313"/>
            <a:ext cx="10319" cy="9525"/>
          </a:xfrm>
          <a:prstGeom prst="rect">
            <a:avLst/>
          </a:prstGeom>
          <a:noFill/>
          <a:ln w="9525">
            <a:noFill/>
            <a:miter lim="800000"/>
            <a:headEnd/>
            <a:tailEnd/>
          </a:ln>
        </p:spPr>
      </p:pic>
      <p:pic>
        <p:nvPicPr>
          <p:cNvPr id="27652" name="Picture 3" descr="http://www.previewshots.com/images/v1.3/t.gif">
            <a:hlinkClick r:id="rId5"/>
          </p:cNvPr>
          <p:cNvPicPr>
            <a:picLocks noChangeAspect="1" noChangeArrowheads="1"/>
          </p:cNvPicPr>
          <p:nvPr/>
        </p:nvPicPr>
        <p:blipFill>
          <a:blip r:embed="rId4"/>
          <a:srcRect/>
          <a:stretch>
            <a:fillRect/>
          </a:stretch>
        </p:blipFill>
        <p:spPr bwMode="auto">
          <a:xfrm>
            <a:off x="5207530" y="-320675"/>
            <a:ext cx="10319" cy="9525"/>
          </a:xfrm>
          <a:prstGeom prst="rect">
            <a:avLst/>
          </a:prstGeom>
          <a:noFill/>
          <a:ln w="9525">
            <a:noFill/>
            <a:miter lim="800000"/>
            <a:headEnd/>
            <a:tailEnd/>
          </a:ln>
        </p:spPr>
      </p:pic>
      <p:pic>
        <p:nvPicPr>
          <p:cNvPr id="27653" name="Picture 4" descr="http://www.previewshots.com/images/v1.3/t.gif">
            <a:hlinkClick r:id="rId6"/>
          </p:cNvPr>
          <p:cNvPicPr>
            <a:picLocks noChangeAspect="1" noChangeArrowheads="1"/>
          </p:cNvPicPr>
          <p:nvPr/>
        </p:nvPicPr>
        <p:blipFill>
          <a:blip r:embed="rId4"/>
          <a:srcRect/>
          <a:stretch>
            <a:fillRect/>
          </a:stretch>
        </p:blipFill>
        <p:spPr bwMode="auto">
          <a:xfrm>
            <a:off x="2194455" y="-46038"/>
            <a:ext cx="10319" cy="9525"/>
          </a:xfrm>
          <a:prstGeom prst="rect">
            <a:avLst/>
          </a:prstGeom>
          <a:noFill/>
          <a:ln w="9525">
            <a:noFill/>
            <a:miter lim="800000"/>
            <a:headEnd/>
            <a:tailEnd/>
          </a:ln>
        </p:spPr>
      </p:pic>
      <p:pic>
        <p:nvPicPr>
          <p:cNvPr id="27654" name="Picture 5" descr="http://www.previewshots.com/images/v1.3/t.gif">
            <a:hlinkClick r:id="rId7"/>
          </p:cNvPr>
          <p:cNvPicPr>
            <a:picLocks noChangeAspect="1" noChangeArrowheads="1"/>
          </p:cNvPicPr>
          <p:nvPr/>
        </p:nvPicPr>
        <p:blipFill>
          <a:blip r:embed="rId4"/>
          <a:srcRect/>
          <a:stretch>
            <a:fillRect/>
          </a:stretch>
        </p:blipFill>
        <p:spPr bwMode="auto">
          <a:xfrm>
            <a:off x="12678305" y="503239"/>
            <a:ext cx="10319" cy="9525"/>
          </a:xfrm>
          <a:prstGeom prst="rect">
            <a:avLst/>
          </a:prstGeom>
          <a:noFill/>
          <a:ln w="9525">
            <a:noFill/>
            <a:miter lim="800000"/>
            <a:headEnd/>
            <a:tailEnd/>
          </a:ln>
        </p:spPr>
      </p:pic>
      <p:sp>
        <p:nvSpPr>
          <p:cNvPr id="16" name="Text Box 4"/>
          <p:cNvSpPr txBox="1">
            <a:spLocks noChangeArrowheads="1"/>
          </p:cNvSpPr>
          <p:nvPr/>
        </p:nvSpPr>
        <p:spPr bwMode="auto">
          <a:xfrm>
            <a:off x="0" y="908720"/>
            <a:ext cx="9905999" cy="3772828"/>
          </a:xfrm>
          <a:prstGeom prst="rect">
            <a:avLst/>
          </a:prstGeom>
          <a:noFill/>
          <a:ln w="9525">
            <a:noFill/>
            <a:miter lim="800000"/>
            <a:headEnd/>
            <a:tailEnd/>
          </a:ln>
        </p:spPr>
        <p:txBody>
          <a:bodyPr wrap="square" lIns="360000">
            <a:spAutoFit/>
          </a:bodyPr>
          <a:lstStyle/>
          <a:p>
            <a:pPr marL="0"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600" b="1" dirty="0" smtClean="0">
                <a:solidFill>
                  <a:srgbClr val="004586"/>
                </a:solidFill>
              </a:rPr>
              <a:t>¿El futuro de la RSE?… El futuro de la UE (en llamas). El futuro de la ONU, de la democracia y de lo que aprendimos tras dos guerras mundiales</a:t>
            </a:r>
          </a:p>
          <a:p>
            <a:pPr marL="0"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endParaRPr lang="es-ES" sz="2600" b="1" dirty="0" smtClean="0">
              <a:solidFill>
                <a:srgbClr val="004586"/>
              </a:solidFill>
            </a:endParaRPr>
          </a:p>
          <a:p>
            <a:pPr marL="0"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endParaRPr lang="es-ES" sz="2600" b="1" dirty="0" smtClean="0">
              <a:solidFill>
                <a:srgbClr val="004586"/>
              </a:solidFill>
            </a:endParaRPr>
          </a:p>
          <a:p>
            <a:pPr marL="0"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endParaRPr lang="es-ES" sz="2600" b="1" dirty="0" smtClean="0">
              <a:solidFill>
                <a:srgbClr val="004586"/>
              </a:solidFill>
            </a:endParaRPr>
          </a:p>
          <a:p>
            <a:pPr marL="0" lvl="1" indent="-392113" algn="just">
              <a:spcAft>
                <a:spcPts val="663"/>
              </a:spcAft>
              <a:buClr>
                <a:srgbClr val="333399"/>
              </a:buClr>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endParaRPr lang="es-ES" sz="200" b="1" dirty="0" smtClean="0">
              <a:solidFill>
                <a:srgbClr val="004586"/>
              </a:solidFill>
            </a:endParaRPr>
          </a:p>
          <a:p>
            <a:pPr marL="0"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600" b="1" dirty="0" smtClean="0">
                <a:solidFill>
                  <a:srgbClr val="004586"/>
                </a:solidFill>
              </a:rPr>
              <a:t>15 años de ‘partes interesadas’, pocas experiencias con representantes de trabajadores…</a:t>
            </a:r>
            <a:r>
              <a:rPr lang="es-ES" sz="2600" b="1" dirty="0" smtClean="0">
                <a:solidFill>
                  <a:srgbClr val="FF0000"/>
                </a:solidFill>
              </a:rPr>
              <a:t>       </a:t>
            </a:r>
          </a:p>
        </p:txBody>
      </p:sp>
      <p:sp>
        <p:nvSpPr>
          <p:cNvPr id="27665" name="2 Marcador de número de diapositiva"/>
          <p:cNvSpPr>
            <a:spLocks noGrp="1"/>
          </p:cNvSpPr>
          <p:nvPr>
            <p:ph type="sldNum" sz="quarter" idx="12"/>
          </p:nvPr>
        </p:nvSpPr>
        <p:spPr>
          <a:xfrm>
            <a:off x="9441657" y="6500813"/>
            <a:ext cx="464344" cy="311150"/>
          </a:xfrm>
          <a:noFill/>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935F8B0-D2CF-47C0-ABA5-9582ECA4FEA6}" type="slidenum">
              <a:rPr lang="en-US"/>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US" dirty="0"/>
          </a:p>
        </p:txBody>
      </p:sp>
      <p:sp>
        <p:nvSpPr>
          <p:cNvPr id="12" name="11 Rectángulo"/>
          <p:cNvSpPr/>
          <p:nvPr/>
        </p:nvSpPr>
        <p:spPr>
          <a:xfrm>
            <a:off x="0" y="6309320"/>
            <a:ext cx="9906000" cy="523220"/>
          </a:xfrm>
          <a:prstGeom prst="rect">
            <a:avLst/>
          </a:prstGeom>
          <a:solidFill>
            <a:srgbClr val="FFFF00"/>
          </a:solidFill>
        </p:spPr>
        <p:txBody>
          <a:bodyPr wrap="square">
            <a:spAutoFit/>
          </a:bodyPr>
          <a:lstStyle/>
          <a:p>
            <a:pPr marL="0" lvl="1" indent="-392113" algn="just">
              <a:spcAft>
                <a:spcPts val="663"/>
              </a:spcAft>
              <a:buClr>
                <a:srgbClr val="333399"/>
              </a:buClr>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Vivimos un ‘greenwashing’ masivo (‘lavado verde’, y multicolor)</a:t>
            </a:r>
          </a:p>
        </p:txBody>
      </p:sp>
      <p:pic>
        <p:nvPicPr>
          <p:cNvPr id="13" name="2 Imagen" descr="servicioslogo.png"/>
          <p:cNvPicPr>
            <a:picLocks noChangeAspect="1" noChangeArrowheads="1"/>
          </p:cNvPicPr>
          <p:nvPr/>
        </p:nvPicPr>
        <p:blipFill>
          <a:blip r:embed="rId9" cstate="print"/>
          <a:srcRect/>
          <a:stretch>
            <a:fillRect/>
          </a:stretch>
        </p:blipFill>
        <p:spPr bwMode="auto">
          <a:xfrm>
            <a:off x="8769424" y="72008"/>
            <a:ext cx="1080120" cy="548680"/>
          </a:xfrm>
          <a:prstGeom prst="rect">
            <a:avLst/>
          </a:prstGeom>
          <a:noFill/>
          <a:ln w="9525">
            <a:noFill/>
            <a:miter lim="800000"/>
            <a:headEnd/>
            <a:tailEnd/>
          </a:ln>
        </p:spPr>
      </p:pic>
      <p:sp>
        <p:nvSpPr>
          <p:cNvPr id="15" name="14 Rectángulo"/>
          <p:cNvSpPr/>
          <p:nvPr/>
        </p:nvSpPr>
        <p:spPr>
          <a:xfrm>
            <a:off x="560512" y="5211197"/>
            <a:ext cx="9073008" cy="954107"/>
          </a:xfrm>
          <a:prstGeom prst="rect">
            <a:avLst/>
          </a:prstGeom>
          <a:ln>
            <a:solidFill>
              <a:srgbClr val="FF3300"/>
            </a:solidFill>
          </a:ln>
        </p:spPr>
        <p:txBody>
          <a:bodyPr wrap="square">
            <a:spAutoFit/>
          </a:bodyPr>
          <a:lstStyle/>
          <a:p>
            <a:r>
              <a:rPr lang="es-ES" sz="1400" b="1" i="1" dirty="0" smtClean="0">
                <a:solidFill>
                  <a:srgbClr val="FF0000"/>
                </a:solidFill>
                <a:latin typeface="Arial"/>
              </a:rPr>
              <a:t>Entrevista d_r .- Todos hemos oído la frase "los sindicatos han llegado tarde a la RSE", ¿cree usted que es cierto? </a:t>
            </a:r>
            <a:r>
              <a:rPr lang="es-ES" sz="1400" i="1" dirty="0" smtClean="0">
                <a:solidFill>
                  <a:srgbClr val="333333"/>
                </a:solidFill>
                <a:latin typeface="Arial"/>
              </a:rPr>
              <a:t>JCG.- Muchos sindicalistas (y muchas personas con compromisos sociales) ven la RSE como una farsa. Tras la crisis, incluso más. Llegar tarde ¿a qué RSE? ¿No será que la RSE es la que llega tarde? ¿Será que la RSE aún no ha llegado? ¿será que la RSE/Sostenibilidad está aún por construir?	</a:t>
            </a:r>
          </a:p>
        </p:txBody>
      </p:sp>
      <p:sp>
        <p:nvSpPr>
          <p:cNvPr id="17" name="16 Rectángulo"/>
          <p:cNvSpPr/>
          <p:nvPr/>
        </p:nvSpPr>
        <p:spPr>
          <a:xfrm>
            <a:off x="1568624" y="4653136"/>
            <a:ext cx="7352654" cy="523220"/>
          </a:xfrm>
          <a:prstGeom prst="rect">
            <a:avLst/>
          </a:prstGeom>
        </p:spPr>
        <p:txBody>
          <a:bodyPr wrap="none">
            <a:spAutoFit/>
          </a:bodyPr>
          <a:lstStyle/>
          <a:p>
            <a:r>
              <a:rPr lang="es-ES" sz="2800" b="1" dirty="0" smtClean="0">
                <a:solidFill>
                  <a:srgbClr val="FF0000"/>
                </a:solidFill>
              </a:rPr>
              <a:t> ‘¿CSR IS DEAD?’ ( 5º entierro) Pero, ¿ha nacido?</a:t>
            </a:r>
            <a:endParaRPr lang="es-ES" sz="2800" dirty="0"/>
          </a:p>
        </p:txBody>
      </p:sp>
      <p:pic>
        <p:nvPicPr>
          <p:cNvPr id="21506" name="Picture 2" descr="http://ecx.images-amazon.com/images/I/51lns8j814L._SL300_.jpg"/>
          <p:cNvPicPr>
            <a:picLocks noChangeAspect="1" noChangeArrowheads="1"/>
          </p:cNvPicPr>
          <p:nvPr/>
        </p:nvPicPr>
        <p:blipFill>
          <a:blip r:embed="rId10" cstate="print"/>
          <a:srcRect t="7560" r="31961" b="34481"/>
          <a:stretch>
            <a:fillRect/>
          </a:stretch>
        </p:blipFill>
        <p:spPr bwMode="auto">
          <a:xfrm>
            <a:off x="6825208" y="2132854"/>
            <a:ext cx="1944216" cy="1656186"/>
          </a:xfrm>
          <a:prstGeom prst="rect">
            <a:avLst/>
          </a:prstGeom>
          <a:noFill/>
        </p:spPr>
      </p:pic>
      <p:sp>
        <p:nvSpPr>
          <p:cNvPr id="18" name="17 Rectángulo"/>
          <p:cNvSpPr/>
          <p:nvPr/>
        </p:nvSpPr>
        <p:spPr>
          <a:xfrm>
            <a:off x="776536" y="2078509"/>
            <a:ext cx="6048672" cy="1782539"/>
          </a:xfrm>
          <a:prstGeom prst="rect">
            <a:avLst/>
          </a:prstGeom>
        </p:spPr>
        <p:txBody>
          <a:bodyPr wrap="square">
            <a:spAutoFit/>
          </a:bodyPr>
          <a:lstStyle/>
          <a:p>
            <a:pPr marL="0" lvl="1">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600" b="1" dirty="0" smtClean="0">
                <a:solidFill>
                  <a:srgbClr val="004586"/>
                </a:solidFill>
              </a:rPr>
              <a:t>¿Futuro? 15 años después, aun con </a:t>
            </a:r>
            <a:r>
              <a:rPr lang="es-ES" sz="2600" b="1" dirty="0" smtClean="0">
                <a:solidFill>
                  <a:srgbClr val="FF0000"/>
                </a:solidFill>
              </a:rPr>
              <a:t>el ‘nombre de la cosa’</a:t>
            </a:r>
            <a:r>
              <a:rPr lang="es-ES" sz="2600" b="1" dirty="0" smtClean="0">
                <a:solidFill>
                  <a:srgbClr val="004586"/>
                </a:solidFill>
              </a:rPr>
              <a:t>(RSE, Sostenibilidad…)</a:t>
            </a:r>
          </a:p>
          <a:p>
            <a:pPr marL="0" lvl="1">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600" b="1" dirty="0" smtClean="0">
                <a:solidFill>
                  <a:srgbClr val="004586"/>
                </a:solidFill>
              </a:rPr>
              <a:t>15 años después, sigue sin aceptarse el  significado de ‘la cosa’</a:t>
            </a:r>
            <a:endParaRPr lang="es-ES" dirty="0"/>
          </a:p>
        </p:txBody>
      </p:sp>
      <p:sp>
        <p:nvSpPr>
          <p:cNvPr id="19"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20" name="Text Box 5"/>
          <p:cNvSpPr txBox="1">
            <a:spLocks noChangeArrowheads="1"/>
          </p:cNvSpPr>
          <p:nvPr/>
        </p:nvSpPr>
        <p:spPr bwMode="auto">
          <a:xfrm>
            <a:off x="0" y="-27384"/>
            <a:ext cx="8625408" cy="7593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smtClean="0">
                <a:solidFill>
                  <a:srgbClr val="FFFFFF"/>
                </a:solidFill>
                <a:effectLst>
                  <a:outerShdw blurRad="38100" dist="38100" dir="2700000" algn="tl">
                    <a:srgbClr val="000000"/>
                  </a:outerShdw>
                </a:effectLst>
                <a:latin typeface="Verdana" pitchFamily="34" charset="0"/>
              </a:rPr>
              <a:t>2.- </a:t>
            </a:r>
            <a:r>
              <a:rPr lang="es-ES" sz="2400" b="1" dirty="0" smtClean="0">
                <a:solidFill>
                  <a:srgbClr val="FFFFFF"/>
                </a:solidFill>
                <a:effectLst>
                  <a:outerShdw blurRad="38100" dist="38100" dir="2700000" algn="tl">
                    <a:srgbClr val="000000"/>
                  </a:outerShdw>
                </a:effectLst>
                <a:latin typeface="Verdana" pitchFamily="34" charset="0"/>
              </a:rPr>
              <a:t>Panorama…</a:t>
            </a:r>
            <a:r>
              <a:rPr lang="es-ES" sz="2400" b="1" dirty="0" smtClean="0">
                <a:solidFill>
                  <a:srgbClr val="FFFFFF"/>
                </a:solidFill>
                <a:effectLst>
                  <a:outerShdw blurRad="38100" dist="38100" dir="2700000" algn="tl">
                    <a:srgbClr val="000000"/>
                  </a:outerShdw>
                </a:effectLst>
                <a:latin typeface="Verdana" pitchFamily="34" charset="0"/>
              </a:rPr>
              <a:t>ABORDAR </a:t>
            </a:r>
            <a:r>
              <a:rPr lang="es-ES" sz="2400" b="1" dirty="0" smtClean="0">
                <a:solidFill>
                  <a:srgbClr val="FFFFFF"/>
                </a:solidFill>
                <a:effectLst>
                  <a:outerShdw blurRad="38100" dist="38100" dir="2700000" algn="tl">
                    <a:srgbClr val="000000"/>
                  </a:outerShdw>
                </a:effectLst>
                <a:latin typeface="Verdana" pitchFamily="34" charset="0"/>
              </a:rPr>
              <a:t>EL TEMA CON + DECISIÓN !!!!</a:t>
            </a:r>
          </a:p>
        </p:txBody>
      </p:sp>
    </p:spTree>
  </p:cSld>
  <p:clrMapOvr>
    <a:masterClrMapping/>
  </p:clrMapOvr>
  <p:transition advTm="30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http://www.previewshots.com/images/v1.3/t.gif">
            <a:hlinkClick r:id="rId3"/>
          </p:cNvPr>
          <p:cNvPicPr>
            <a:picLocks noChangeAspect="1" noChangeArrowheads="1"/>
          </p:cNvPicPr>
          <p:nvPr/>
        </p:nvPicPr>
        <p:blipFill>
          <a:blip r:embed="rId4"/>
          <a:srcRect/>
          <a:stretch>
            <a:fillRect/>
          </a:stretch>
        </p:blipFill>
        <p:spPr bwMode="auto">
          <a:xfrm>
            <a:off x="4065588" y="-595313"/>
            <a:ext cx="10319" cy="9525"/>
          </a:xfrm>
          <a:prstGeom prst="rect">
            <a:avLst/>
          </a:prstGeom>
          <a:noFill/>
          <a:ln w="9525">
            <a:noFill/>
            <a:miter lim="800000"/>
            <a:headEnd/>
            <a:tailEnd/>
          </a:ln>
        </p:spPr>
      </p:pic>
      <p:pic>
        <p:nvPicPr>
          <p:cNvPr id="27652" name="Picture 3" descr="http://www.previewshots.com/images/v1.3/t.gif">
            <a:hlinkClick r:id="rId5"/>
          </p:cNvPr>
          <p:cNvPicPr>
            <a:picLocks noChangeAspect="1" noChangeArrowheads="1"/>
          </p:cNvPicPr>
          <p:nvPr/>
        </p:nvPicPr>
        <p:blipFill>
          <a:blip r:embed="rId4"/>
          <a:srcRect/>
          <a:stretch>
            <a:fillRect/>
          </a:stretch>
        </p:blipFill>
        <p:spPr bwMode="auto">
          <a:xfrm>
            <a:off x="5207530" y="-320675"/>
            <a:ext cx="10319" cy="9525"/>
          </a:xfrm>
          <a:prstGeom prst="rect">
            <a:avLst/>
          </a:prstGeom>
          <a:noFill/>
          <a:ln w="9525">
            <a:noFill/>
            <a:miter lim="800000"/>
            <a:headEnd/>
            <a:tailEnd/>
          </a:ln>
        </p:spPr>
      </p:pic>
      <p:pic>
        <p:nvPicPr>
          <p:cNvPr id="27653" name="Picture 4" descr="http://www.previewshots.com/images/v1.3/t.gif">
            <a:hlinkClick r:id="rId6"/>
          </p:cNvPr>
          <p:cNvPicPr>
            <a:picLocks noChangeAspect="1" noChangeArrowheads="1"/>
          </p:cNvPicPr>
          <p:nvPr/>
        </p:nvPicPr>
        <p:blipFill>
          <a:blip r:embed="rId4"/>
          <a:srcRect/>
          <a:stretch>
            <a:fillRect/>
          </a:stretch>
        </p:blipFill>
        <p:spPr bwMode="auto">
          <a:xfrm>
            <a:off x="2194455" y="-46038"/>
            <a:ext cx="10319" cy="9525"/>
          </a:xfrm>
          <a:prstGeom prst="rect">
            <a:avLst/>
          </a:prstGeom>
          <a:noFill/>
          <a:ln w="9525">
            <a:noFill/>
            <a:miter lim="800000"/>
            <a:headEnd/>
            <a:tailEnd/>
          </a:ln>
        </p:spPr>
      </p:pic>
      <p:pic>
        <p:nvPicPr>
          <p:cNvPr id="27654" name="Picture 5" descr="http://www.previewshots.com/images/v1.3/t.gif">
            <a:hlinkClick r:id="rId7"/>
          </p:cNvPr>
          <p:cNvPicPr>
            <a:picLocks noChangeAspect="1" noChangeArrowheads="1"/>
          </p:cNvPicPr>
          <p:nvPr/>
        </p:nvPicPr>
        <p:blipFill>
          <a:blip r:embed="rId4"/>
          <a:srcRect/>
          <a:stretch>
            <a:fillRect/>
          </a:stretch>
        </p:blipFill>
        <p:spPr bwMode="auto">
          <a:xfrm>
            <a:off x="12678305" y="503239"/>
            <a:ext cx="10319" cy="9525"/>
          </a:xfrm>
          <a:prstGeom prst="rect">
            <a:avLst/>
          </a:prstGeom>
          <a:noFill/>
          <a:ln w="9525">
            <a:noFill/>
            <a:miter lim="800000"/>
            <a:headEnd/>
            <a:tailEnd/>
          </a:ln>
        </p:spPr>
      </p:pic>
      <p:sp>
        <p:nvSpPr>
          <p:cNvPr id="16" name="Text Box 4"/>
          <p:cNvSpPr txBox="1">
            <a:spLocks noChangeArrowheads="1"/>
          </p:cNvSpPr>
          <p:nvPr/>
        </p:nvSpPr>
        <p:spPr bwMode="auto">
          <a:xfrm>
            <a:off x="90843" y="908720"/>
            <a:ext cx="9398661" cy="5745163"/>
          </a:xfrm>
          <a:prstGeom prst="rect">
            <a:avLst/>
          </a:prstGeom>
          <a:noFill/>
          <a:ln w="9525">
            <a:noFill/>
            <a:miter lim="800000"/>
            <a:headEnd/>
            <a:tailEnd/>
          </a:ln>
        </p:spPr>
        <p:txBody>
          <a:bodyPr wrap="square" lIns="360000">
            <a:spAutoFit/>
          </a:bodyPr>
          <a:lstStyle/>
          <a:p>
            <a:pPr marL="392113"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 De la definición del Libro verde RSE Unión Europea: ‘ …la aportación voluntaria de las empresas …’ (no funciona)</a:t>
            </a:r>
            <a:endParaRPr lang="es-ES" sz="2800" b="1" dirty="0">
              <a:solidFill>
                <a:srgbClr val="004586"/>
              </a:solidFill>
            </a:endParaRPr>
          </a:p>
          <a:p>
            <a:pPr marL="392113"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 …A la nueva definición de la UE con referencia central a  </a:t>
            </a:r>
            <a:r>
              <a:rPr lang="es-ES" sz="3600" b="1" dirty="0" smtClean="0">
                <a:solidFill>
                  <a:srgbClr val="FF0000"/>
                </a:solidFill>
              </a:rPr>
              <a:t>Los impactos de las empresas en la sociedad</a:t>
            </a:r>
            <a:endParaRPr lang="es-ES" sz="2800" b="1" dirty="0" smtClean="0">
              <a:solidFill>
                <a:srgbClr val="004586"/>
              </a:solidFill>
            </a:endParaRPr>
          </a:p>
          <a:p>
            <a:pPr marL="849313"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Una combinación inteligente entre voluntariedad y legislación</a:t>
            </a:r>
          </a:p>
          <a:p>
            <a:pPr marL="849313" lvl="1" indent="-392113" algn="just">
              <a:spcAft>
                <a:spcPts val="663"/>
              </a:spcAft>
              <a:buClr>
                <a:srgbClr val="333399"/>
              </a:buClr>
              <a:buBlip>
                <a:blip r:embed="rId8"/>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Evaluación del nivel de cumplimiento de leyes, acuerdos y convenios colectivos (no ‘a partir’). Efectividad de normas. Multas faltas y sanciones’, parte clave del informe de Sostenibilidad (leyes, costumbres)</a:t>
            </a:r>
          </a:p>
          <a:p>
            <a:pPr marL="392113" indent="-392113" algn="just">
              <a:spcAft>
                <a:spcPts val="663"/>
              </a:spcAft>
              <a:buClr>
                <a:srgbClr val="333399"/>
              </a:buClr>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b="1" dirty="0" smtClean="0">
                <a:solidFill>
                  <a:srgbClr val="004586"/>
                </a:solidFill>
              </a:rPr>
              <a:t>Sigue gran confusión  (interesada) entre Ley y RSE</a:t>
            </a:r>
          </a:p>
        </p:txBody>
      </p:sp>
      <p:sp>
        <p:nvSpPr>
          <p:cNvPr id="12" name="11 Rectángulo"/>
          <p:cNvSpPr/>
          <p:nvPr/>
        </p:nvSpPr>
        <p:spPr>
          <a:xfrm>
            <a:off x="-15552" y="-27384"/>
            <a:ext cx="9921552" cy="7593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fontAlgn="base">
              <a:lnSpc>
                <a:spcPct val="90000"/>
              </a:lnSpc>
              <a:spcBef>
                <a:spcPts val="6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smtClean="0">
                <a:solidFill>
                  <a:srgbClr val="FFFFFF"/>
                </a:solidFill>
                <a:effectLst>
                  <a:outerShdw blurRad="38100" dist="38100" dir="2700000" algn="tl">
                    <a:srgbClr val="000000"/>
                  </a:outerShdw>
                </a:effectLst>
                <a:latin typeface="Verdana" pitchFamily="34" charset="0"/>
              </a:rPr>
              <a:t>Para futuro RSE, combatir oposición a aceptar                         definición ‘impactos reales’ </a:t>
            </a:r>
            <a:r>
              <a:rPr lang="es-ES" sz="2000" b="1" dirty="0" smtClean="0">
                <a:solidFill>
                  <a:srgbClr val="FFFFFF"/>
                </a:solidFill>
                <a:effectLst>
                  <a:outerShdw blurRad="38100" dist="38100" dir="2700000" algn="tl">
                    <a:srgbClr val="000000"/>
                  </a:outerShdw>
                </a:effectLst>
                <a:latin typeface="Verdana" pitchFamily="34" charset="0"/>
              </a:rPr>
              <a:t>		</a:t>
            </a:r>
          </a:p>
        </p:txBody>
      </p:sp>
      <p:pic>
        <p:nvPicPr>
          <p:cNvPr id="10" name="9 Imagen" descr="Logo_CCOO.jpg"/>
          <p:cNvPicPr>
            <a:picLocks noChangeAspect="1"/>
          </p:cNvPicPr>
          <p:nvPr/>
        </p:nvPicPr>
        <p:blipFill>
          <a:blip r:embed="rId9" cstate="print"/>
          <a:srcRect/>
          <a:stretch>
            <a:fillRect/>
          </a:stretch>
        </p:blipFill>
        <p:spPr bwMode="auto">
          <a:xfrm>
            <a:off x="8481392" y="0"/>
            <a:ext cx="1257917" cy="491635"/>
          </a:xfrm>
          <a:prstGeom prst="rect">
            <a:avLst/>
          </a:prstGeom>
          <a:noFill/>
          <a:ln w="9525">
            <a:noFill/>
            <a:miter lim="800000"/>
            <a:headEnd/>
            <a:tailEnd/>
          </a:ln>
        </p:spPr>
      </p:pic>
      <p:sp>
        <p:nvSpPr>
          <p:cNvPr id="13"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Tree>
  </p:cSld>
  <p:clrMapOvr>
    <a:masterClrMapping/>
  </p:clrMapOvr>
  <p:transition advTm="30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Marcador de número de diapositiva"/>
          <p:cNvSpPr>
            <a:spLocks noGrp="1"/>
          </p:cNvSpPr>
          <p:nvPr>
            <p:ph type="sldNum" sz="quarter" idx="12"/>
          </p:nvPr>
        </p:nvSpPr>
        <p:spPr>
          <a:xfrm>
            <a:off x="9441662" y="6500814"/>
            <a:ext cx="464344" cy="311150"/>
          </a:xfrm>
          <a:noFill/>
        </p:spPr>
        <p:txBody>
          <a:bodyPr/>
          <a:lstStyle/>
          <a:p>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fld id="{8935F8B0-D2CF-47C0-ABA5-9582ECA4FEA6}" type="slidenum">
              <a:rPr lang="en-US"/>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t>13</a:t>
            </a:fld>
            <a:endParaRPr lang="en-US" dirty="0"/>
          </a:p>
        </p:txBody>
      </p:sp>
      <p:sp>
        <p:nvSpPr>
          <p:cNvPr id="51201" name="Rectangle 1"/>
          <p:cNvSpPr>
            <a:spLocks noChangeArrowheads="1"/>
          </p:cNvSpPr>
          <p:nvPr/>
        </p:nvSpPr>
        <p:spPr bwMode="auto">
          <a:xfrm>
            <a:off x="484953" y="4031421"/>
            <a:ext cx="9205023" cy="2289383"/>
          </a:xfrm>
          <a:prstGeom prst="rect">
            <a:avLst/>
          </a:prstGeom>
          <a:no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400" b="1" dirty="0" smtClean="0">
                <a:solidFill>
                  <a:srgbClr val="FF0000"/>
                </a:solidFill>
                <a:latin typeface="Arial" pitchFamily="34" charset="0"/>
                <a:ea typeface="Times New Roman" pitchFamily="18" charset="0"/>
                <a:cs typeface="Arial" pitchFamily="34" charset="0"/>
              </a:rPr>
              <a:t>G4-53  </a:t>
            </a:r>
            <a:r>
              <a:rPr lang="es-ES" sz="1400" dirty="0" smtClean="0">
                <a:latin typeface="Arial" pitchFamily="34" charset="0"/>
                <a:ea typeface="Times New Roman" pitchFamily="18" charset="0"/>
                <a:cs typeface="Arial" pitchFamily="34" charset="0"/>
              </a:rPr>
              <a:t>Explique </a:t>
            </a:r>
            <a:r>
              <a:rPr lang="es-ES" sz="1400" dirty="0">
                <a:latin typeface="Arial" pitchFamily="34" charset="0"/>
                <a:ea typeface="Times New Roman" pitchFamily="18" charset="0"/>
                <a:cs typeface="Arial" pitchFamily="34" charset="0"/>
              </a:rPr>
              <a:t>cómo se solicita y se tiene en cuenta la opinión de los grupos de interés en lo que respecta a la retribución, incluyendo, si procede, los resultados de las votaciones sobre políticas y propuestas relacionadas con esta cuestión</a:t>
            </a:r>
            <a:r>
              <a:rPr lang="es-ES" sz="1200" dirty="0">
                <a:latin typeface="Arial" pitchFamily="34" charset="0"/>
                <a:ea typeface="Times New Roman" pitchFamily="18" charset="0"/>
                <a:cs typeface="Arial" pitchFamily="34" charset="0"/>
              </a:rPr>
              <a:t>.</a:t>
            </a:r>
            <a:endParaRPr lang="es-ES" sz="600" dirty="0">
              <a:latin typeface="Arial" pitchFamily="34" charset="0"/>
              <a:cs typeface="Arial" pitchFamily="34" charset="0"/>
            </a:endParaRPr>
          </a:p>
          <a:p>
            <a:pPr algn="just" eaLnBrk="0" fontAlgn="base" hangingPunct="0">
              <a:spcBef>
                <a:spcPct val="0"/>
              </a:spcBef>
              <a:spcAft>
                <a:spcPct val="0"/>
              </a:spcAft>
            </a:pPr>
            <a:r>
              <a:rPr lang="es-ES" sz="1600" b="1" dirty="0" smtClean="0">
                <a:solidFill>
                  <a:srgbClr val="FF0000"/>
                </a:solidFill>
                <a:latin typeface="Arial" pitchFamily="34" charset="0"/>
                <a:ea typeface="Times New Roman" pitchFamily="18" charset="0"/>
                <a:cs typeface="Arial" pitchFamily="34" charset="0"/>
              </a:rPr>
              <a:t>G4-54 </a:t>
            </a:r>
            <a:r>
              <a:rPr lang="es-ES" sz="1600" b="1" dirty="0" smtClean="0">
                <a:latin typeface="Arial" pitchFamily="34" charset="0"/>
                <a:ea typeface="Times New Roman" pitchFamily="18" charset="0"/>
                <a:cs typeface="Arial" pitchFamily="34" charset="0"/>
              </a:rPr>
              <a:t>Calcule </a:t>
            </a:r>
            <a:r>
              <a:rPr lang="es-ES" sz="1600" b="1" dirty="0">
                <a:latin typeface="Arial" pitchFamily="34" charset="0"/>
                <a:ea typeface="Times New Roman" pitchFamily="18" charset="0"/>
                <a:cs typeface="Arial" pitchFamily="34" charset="0"/>
              </a:rPr>
              <a:t>la relación entre la retribución total anual de la persona mejor pagada de la organización en cada país donde se lleven a cabo operaciones significativas con la retribución total anual media de toda la plantilla (sin contar a la persona mejor pagada) del país correspondiente.</a:t>
            </a:r>
            <a:endParaRPr lang="es-ES" sz="900" dirty="0">
              <a:latin typeface="Arial" pitchFamily="34" charset="0"/>
              <a:cs typeface="Arial" pitchFamily="34" charset="0"/>
            </a:endParaRPr>
          </a:p>
          <a:p>
            <a:pPr algn="just" eaLnBrk="0" fontAlgn="base" hangingPunct="0">
              <a:spcBef>
                <a:spcPct val="0"/>
              </a:spcBef>
              <a:spcAft>
                <a:spcPct val="0"/>
              </a:spcAft>
            </a:pPr>
            <a:r>
              <a:rPr lang="es-ES" sz="1200" b="1" dirty="0" smtClean="0">
                <a:solidFill>
                  <a:srgbClr val="FF0000"/>
                </a:solidFill>
                <a:latin typeface="Arial" pitchFamily="34" charset="0"/>
                <a:ea typeface="Times New Roman" pitchFamily="18" charset="0"/>
                <a:cs typeface="Arial" pitchFamily="34" charset="0"/>
              </a:rPr>
              <a:t>G4-55 </a:t>
            </a:r>
            <a:r>
              <a:rPr lang="es-ES" sz="1200" dirty="0" smtClean="0">
                <a:latin typeface="Arial" pitchFamily="34" charset="0"/>
                <a:ea typeface="Times New Roman" pitchFamily="18" charset="0"/>
                <a:cs typeface="Arial" pitchFamily="34" charset="0"/>
              </a:rPr>
              <a:t>Calcule </a:t>
            </a:r>
            <a:r>
              <a:rPr lang="es-ES" sz="1200" dirty="0">
                <a:latin typeface="Arial" pitchFamily="34" charset="0"/>
                <a:ea typeface="Times New Roman" pitchFamily="18" charset="0"/>
                <a:cs typeface="Arial" pitchFamily="34" charset="0"/>
              </a:rPr>
              <a:t>la relación entre el incremento porcentual de la retribución total anual de la persona mejor pagada de la organización en cada país donde se lleven a cabo operaciones significativas con el incremento porcentual de la retribución total anual media de toda la plantilla (sin contar a la persona mejor pagada) del país correspondiente</a:t>
            </a:r>
            <a:r>
              <a:rPr lang="es-ES" sz="1200" dirty="0" smtClean="0">
                <a:latin typeface="Arial" pitchFamily="34" charset="0"/>
                <a:ea typeface="Times New Roman" pitchFamily="18" charset="0"/>
                <a:cs typeface="Arial" pitchFamily="34" charset="0"/>
              </a:rPr>
              <a:t>.</a:t>
            </a:r>
            <a:endParaRPr lang="es-ES" sz="1600" dirty="0">
              <a:latin typeface="Arial" pitchFamily="34" charset="0"/>
              <a:cs typeface="Arial" pitchFamily="34" charset="0"/>
            </a:endParaRPr>
          </a:p>
        </p:txBody>
      </p:sp>
      <p:sp>
        <p:nvSpPr>
          <p:cNvPr id="6" name="Rectangle 2"/>
          <p:cNvSpPr>
            <a:spLocks noChangeArrowheads="1"/>
          </p:cNvSpPr>
          <p:nvPr/>
        </p:nvSpPr>
        <p:spPr bwMode="auto">
          <a:xfrm>
            <a:off x="128464" y="2348880"/>
            <a:ext cx="9633520" cy="109171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just" fontAlgn="base">
              <a:lnSpc>
                <a:spcPct val="90000"/>
              </a:lnSpc>
              <a:spcBef>
                <a:spcPts val="15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b="1" dirty="0" smtClean="0">
                <a:solidFill>
                  <a:srgbClr val="FFFFFF"/>
                </a:solidFill>
                <a:effectLst>
                  <a:outerShdw blurRad="38100" dist="38100" dir="2700000" algn="tl">
                    <a:srgbClr val="000000"/>
                  </a:outerShdw>
                </a:effectLst>
                <a:latin typeface="Verdana" pitchFamily="34" charset="0"/>
              </a:rPr>
              <a:t>Veto empresarial al sistema de indicadores de referencia. Actitud pasiva del gobierno. Un ejemplo de respuesta de las empresas: ‘</a:t>
            </a:r>
            <a:r>
              <a:rPr lang="es-ES" b="1" i="1" dirty="0" smtClean="0">
                <a:solidFill>
                  <a:srgbClr val="FFFFFF"/>
                </a:solidFill>
                <a:effectLst>
                  <a:outerShdw blurRad="38100" dist="38100" dir="2700000" algn="tl">
                    <a:srgbClr val="000000"/>
                  </a:outerShdw>
                </a:effectLst>
                <a:latin typeface="Verdana" pitchFamily="34" charset="0"/>
              </a:rPr>
              <a:t>La RSE es VOLUNTARIA. Veremos si incluimos el indicador, y lo calcularemos como queramos’ </a:t>
            </a:r>
            <a:r>
              <a:rPr lang="es-ES" b="1" i="1" dirty="0" smtClean="0">
                <a:solidFill>
                  <a:srgbClr val="FFFFFF"/>
                </a:solidFill>
                <a:effectLst>
                  <a:outerShdw blurRad="38100" dist="38100" dir="2700000" algn="tl">
                    <a:srgbClr val="000000"/>
                  </a:outerShdw>
                </a:effectLst>
                <a:latin typeface="Verdana" pitchFamily="34" charset="0"/>
                <a:sym typeface="Wingdings" pitchFamily="2" charset="2"/>
              </a:rPr>
              <a:t> </a:t>
            </a:r>
            <a:r>
              <a:rPr lang="es-ES" b="1" i="1" dirty="0" smtClean="0">
                <a:solidFill>
                  <a:srgbClr val="FFFFFF"/>
                </a:solidFill>
                <a:effectLst>
                  <a:outerShdw blurRad="38100" dist="38100" dir="2700000" algn="tl">
                    <a:srgbClr val="000000"/>
                  </a:outerShdw>
                </a:effectLst>
                <a:latin typeface="Verdana" pitchFamily="34" charset="0"/>
              </a:rPr>
              <a:t>                 </a:t>
            </a:r>
            <a:endParaRPr lang="es-ES" b="1" i="1" dirty="0">
              <a:solidFill>
                <a:srgbClr val="FFFFFF"/>
              </a:solidFill>
              <a:effectLst>
                <a:outerShdw blurRad="38100" dist="38100" dir="2700000" algn="tl">
                  <a:srgbClr val="000000"/>
                </a:outerShdw>
              </a:effectLst>
              <a:latin typeface="Verdana" pitchFamily="34" charset="0"/>
            </a:endParaRPr>
          </a:p>
        </p:txBody>
      </p:sp>
      <p:sp>
        <p:nvSpPr>
          <p:cNvPr id="8" name="7 Rectángulo"/>
          <p:cNvSpPr/>
          <p:nvPr/>
        </p:nvSpPr>
        <p:spPr>
          <a:xfrm>
            <a:off x="1064568" y="420715"/>
            <a:ext cx="7344816" cy="1424109"/>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fontAlgn="base">
              <a:lnSpc>
                <a:spcPct val="90000"/>
              </a:lnSpc>
              <a:spcBef>
                <a:spcPts val="6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800" b="1" dirty="0" smtClean="0">
                <a:solidFill>
                  <a:srgbClr val="FFFFFF"/>
                </a:solidFill>
                <a:effectLst>
                  <a:outerShdw blurRad="38100" dist="38100" dir="2700000" algn="tl">
                    <a:srgbClr val="000000"/>
                  </a:outerShdw>
                </a:effectLst>
                <a:latin typeface="Verdana" pitchFamily="34" charset="0"/>
              </a:rPr>
              <a:t>‘La RSE no funcionará basándose en la voluntariedad</a:t>
            </a:r>
            <a:r>
              <a:rPr lang="es-ES" sz="2400" b="1" dirty="0" smtClean="0">
                <a:solidFill>
                  <a:srgbClr val="FFFFFF"/>
                </a:solidFill>
                <a:effectLst>
                  <a:outerShdw blurRad="38100" dist="38100" dir="2700000" algn="tl">
                    <a:srgbClr val="000000"/>
                  </a:outerShdw>
                </a:effectLst>
                <a:latin typeface="Verdana" pitchFamily="34" charset="0"/>
              </a:rPr>
              <a:t>'       </a:t>
            </a:r>
          </a:p>
          <a:p>
            <a:pPr fontAlgn="base">
              <a:lnSpc>
                <a:spcPct val="90000"/>
              </a:lnSpc>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b="1" dirty="0" smtClean="0">
                <a:solidFill>
                  <a:srgbClr val="FFFFFF"/>
                </a:solidFill>
                <a:effectLst>
                  <a:outerShdw blurRad="38100" dist="38100" dir="2700000" algn="tl">
                    <a:srgbClr val="000000"/>
                  </a:outerShdw>
                </a:effectLst>
                <a:latin typeface="Verdana" pitchFamily="34" charset="0"/>
              </a:rPr>
              <a:t>Verónica Nilsson ETUC </a:t>
            </a:r>
          </a:p>
          <a:p>
            <a:pPr fontAlgn="base">
              <a:lnSpc>
                <a:spcPct val="90000"/>
              </a:lnSpc>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b="1" dirty="0" smtClean="0">
                <a:solidFill>
                  <a:srgbClr val="FFFFFF"/>
                </a:solidFill>
                <a:effectLst>
                  <a:outerShdw blurRad="38100" dist="38100" dir="2700000" algn="tl">
                    <a:srgbClr val="000000"/>
                  </a:outerShdw>
                </a:effectLst>
                <a:latin typeface="Verdana" pitchFamily="34" charset="0"/>
              </a:rPr>
              <a:t>EU Conference CSR Palma Mallorca 2010	</a:t>
            </a:r>
            <a:r>
              <a:rPr lang="es-ES" sz="2000" b="1" dirty="0" smtClean="0">
                <a:solidFill>
                  <a:srgbClr val="FFFFFF"/>
                </a:solidFill>
                <a:effectLst>
                  <a:outerShdw blurRad="38100" dist="38100" dir="2700000" algn="tl">
                    <a:srgbClr val="000000"/>
                  </a:outerShdw>
                </a:effectLst>
                <a:latin typeface="Verdana" pitchFamily="34" charset="0"/>
              </a:rPr>
              <a:t>		</a:t>
            </a:r>
          </a:p>
        </p:txBody>
      </p:sp>
      <p:pic>
        <p:nvPicPr>
          <p:cNvPr id="9" name="Picture 1" descr="vnilsson@etuc.org's picture"/>
          <p:cNvPicPr>
            <a:picLocks noChangeAspect="1" noChangeArrowheads="1"/>
          </p:cNvPicPr>
          <p:nvPr/>
        </p:nvPicPr>
        <p:blipFill>
          <a:blip r:embed="rId3" cstate="print"/>
          <a:srcRect/>
          <a:stretch>
            <a:fillRect/>
          </a:stretch>
        </p:blipFill>
        <p:spPr bwMode="auto">
          <a:xfrm>
            <a:off x="128464" y="476672"/>
            <a:ext cx="868416" cy="1296144"/>
          </a:xfrm>
          <a:prstGeom prst="rect">
            <a:avLst/>
          </a:prstGeom>
          <a:noFill/>
        </p:spPr>
      </p:pic>
      <p:pic>
        <p:nvPicPr>
          <p:cNvPr id="11" name="9 Imagen" descr="Logo_CCOO.jpg"/>
          <p:cNvPicPr>
            <a:picLocks noChangeAspect="1"/>
          </p:cNvPicPr>
          <p:nvPr/>
        </p:nvPicPr>
        <p:blipFill>
          <a:blip r:embed="rId4" cstate="print"/>
          <a:srcRect/>
          <a:stretch>
            <a:fillRect/>
          </a:stretch>
        </p:blipFill>
        <p:spPr bwMode="auto">
          <a:xfrm>
            <a:off x="8697416" y="57045"/>
            <a:ext cx="1113901" cy="435349"/>
          </a:xfrm>
          <a:prstGeom prst="rect">
            <a:avLst/>
          </a:prstGeom>
          <a:noFill/>
          <a:ln w="9525">
            <a:noFill/>
            <a:miter lim="800000"/>
            <a:headEnd/>
            <a:tailEnd/>
          </a:ln>
        </p:spPr>
      </p:pic>
      <p:pic>
        <p:nvPicPr>
          <p:cNvPr id="12" name="Picture 2" descr="Thumbnail for version as of 20:48, 8 January 2012"/>
          <p:cNvPicPr>
            <a:picLocks noChangeAspect="1" noChangeArrowheads="1"/>
          </p:cNvPicPr>
          <p:nvPr/>
        </p:nvPicPr>
        <p:blipFill>
          <a:blip r:embed="rId5" cstate="print"/>
          <a:srcRect/>
          <a:stretch>
            <a:fillRect/>
          </a:stretch>
        </p:blipFill>
        <p:spPr bwMode="auto">
          <a:xfrm>
            <a:off x="7752184" y="3140969"/>
            <a:ext cx="792087" cy="792088"/>
          </a:xfrm>
          <a:prstGeom prst="rect">
            <a:avLst/>
          </a:prstGeom>
          <a:noFill/>
        </p:spPr>
      </p:pic>
      <p:sp>
        <p:nvSpPr>
          <p:cNvPr id="13" name="12 Rectángulo"/>
          <p:cNvSpPr/>
          <p:nvPr/>
        </p:nvSpPr>
        <p:spPr>
          <a:xfrm>
            <a:off x="4664968" y="6377553"/>
            <a:ext cx="5256584" cy="507831"/>
          </a:xfrm>
          <a:prstGeom prst="rect">
            <a:avLst/>
          </a:prstGeom>
          <a:solidFill>
            <a:srgbClr val="F9AD6F"/>
          </a:solidFill>
          <a:ln w="76200">
            <a:noFill/>
            <a:miter lim="800000"/>
            <a:headEnd/>
            <a:tailEnd/>
          </a:ln>
          <a:effectLst/>
        </p:spPr>
        <p:txBody>
          <a:bodyPr wrap="square">
            <a:spAutoFit/>
          </a:bodyPr>
          <a:lstStyle/>
          <a:p>
            <a:pPr algn="ctr"/>
            <a:r>
              <a:rPr lang="es-ES" sz="1400" b="1" dirty="0" smtClean="0">
                <a:solidFill>
                  <a:srgbClr val="002060"/>
                </a:solidFill>
              </a:rPr>
              <a:t>CONFERENCIA FINAL PROYECTO SCORE:</a:t>
            </a:r>
            <a:r>
              <a:rPr lang="es-ES" sz="1600" b="1" dirty="0" smtClean="0">
                <a:solidFill>
                  <a:schemeClr val="bg1"/>
                </a:solidFill>
              </a:rPr>
              <a:t>“El futuro de la RSE”</a:t>
            </a:r>
          </a:p>
          <a:p>
            <a:pPr algn="ctr"/>
            <a:r>
              <a:rPr lang="es-ES" sz="1100" b="1" dirty="0" smtClean="0">
                <a:solidFill>
                  <a:srgbClr val="002060"/>
                </a:solidFill>
              </a:rPr>
              <a:t>Bruselas  – The International Auditorium – ETUC CES - 27/09/2016 @</a:t>
            </a:r>
            <a:r>
              <a:rPr lang="es-ES" sz="1100" b="1" dirty="0" err="1" smtClean="0">
                <a:solidFill>
                  <a:srgbClr val="002060"/>
                </a:solidFill>
              </a:rPr>
              <a:t>jcarlosgonz</a:t>
            </a:r>
            <a:endParaRPr lang="es-ES" sz="1100" b="1" dirty="0">
              <a:solidFill>
                <a:srgbClr val="002060"/>
              </a:solidFill>
            </a:endParaRPr>
          </a:p>
        </p:txBody>
      </p:sp>
      <p:pic>
        <p:nvPicPr>
          <p:cNvPr id="14" name="1 Imagen" descr="LOGO2-.jpg"/>
          <p:cNvPicPr/>
          <p:nvPr/>
        </p:nvPicPr>
        <p:blipFill>
          <a:blip r:embed="rId6" cstate="print"/>
          <a:srcRect/>
          <a:stretch>
            <a:fillRect/>
          </a:stretch>
        </p:blipFill>
        <p:spPr bwMode="auto">
          <a:xfrm>
            <a:off x="560512" y="6453336"/>
            <a:ext cx="838914" cy="288032"/>
          </a:xfrm>
          <a:prstGeom prst="rect">
            <a:avLst/>
          </a:prstGeom>
          <a:noFill/>
          <a:ln w="9525">
            <a:noFill/>
            <a:miter lim="800000"/>
            <a:headEnd/>
            <a:tailEnd/>
          </a:ln>
        </p:spPr>
      </p:pic>
      <p:pic>
        <p:nvPicPr>
          <p:cNvPr id="15" name="2 Imagen" descr="logo_European Commission.JPG"/>
          <p:cNvPicPr/>
          <p:nvPr/>
        </p:nvPicPr>
        <p:blipFill>
          <a:blip r:embed="rId7" cstate="print"/>
          <a:srcRect/>
          <a:stretch>
            <a:fillRect/>
          </a:stretch>
        </p:blipFill>
        <p:spPr bwMode="auto">
          <a:xfrm>
            <a:off x="3944888" y="6429409"/>
            <a:ext cx="587697" cy="310344"/>
          </a:xfrm>
          <a:prstGeom prst="rect">
            <a:avLst/>
          </a:prstGeom>
          <a:noFill/>
          <a:ln w="9525">
            <a:noFill/>
            <a:miter lim="800000"/>
            <a:headEnd/>
            <a:tailEnd/>
          </a:ln>
        </p:spPr>
      </p:pic>
      <p:pic>
        <p:nvPicPr>
          <p:cNvPr id="16" name="0 Imagen" descr="Sin título-1.jpg"/>
          <p:cNvPicPr/>
          <p:nvPr/>
        </p:nvPicPr>
        <p:blipFill>
          <a:blip r:embed="rId8" cstate="print"/>
          <a:srcRect/>
          <a:stretch>
            <a:fillRect/>
          </a:stretch>
        </p:blipFill>
        <p:spPr bwMode="auto">
          <a:xfrm>
            <a:off x="1424608" y="6453336"/>
            <a:ext cx="2490751" cy="2880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srcRect/>
          <a:stretch>
            <a:fillRect/>
          </a:stretch>
        </p:blipFill>
        <p:spPr bwMode="auto">
          <a:xfrm>
            <a:off x="1532801" y="1278448"/>
            <a:ext cx="1650191" cy="1142440"/>
          </a:xfrm>
          <a:prstGeom prst="rect">
            <a:avLst/>
          </a:prstGeom>
          <a:noFill/>
          <a:ln w="9525">
            <a:noFill/>
            <a:round/>
            <a:headEnd/>
            <a:tailEnd/>
          </a:ln>
        </p:spPr>
      </p:pic>
      <p:pic>
        <p:nvPicPr>
          <p:cNvPr id="17410" name="Picture 2"/>
          <p:cNvPicPr>
            <a:picLocks noChangeAspect="1" noChangeArrowheads="1"/>
          </p:cNvPicPr>
          <p:nvPr/>
        </p:nvPicPr>
        <p:blipFill>
          <a:blip r:embed="rId4" cstate="print"/>
          <a:srcRect/>
          <a:stretch>
            <a:fillRect/>
          </a:stretch>
        </p:blipFill>
        <p:spPr bwMode="auto">
          <a:xfrm>
            <a:off x="4136591" y="1305796"/>
            <a:ext cx="1622688" cy="1103799"/>
          </a:xfrm>
          <a:prstGeom prst="rect">
            <a:avLst/>
          </a:prstGeom>
          <a:noFill/>
          <a:ln w="9525">
            <a:noFill/>
            <a:round/>
            <a:headEnd/>
            <a:tailEnd/>
          </a:ln>
        </p:spPr>
      </p:pic>
      <p:sp>
        <p:nvSpPr>
          <p:cNvPr id="17411" name="Text Box 3"/>
          <p:cNvSpPr txBox="1">
            <a:spLocks noChangeArrowheads="1"/>
          </p:cNvSpPr>
          <p:nvPr/>
        </p:nvSpPr>
        <p:spPr bwMode="auto">
          <a:xfrm>
            <a:off x="3344503" y="908720"/>
            <a:ext cx="774942" cy="1386048"/>
          </a:xfrm>
          <a:prstGeom prst="rect">
            <a:avLst/>
          </a:prstGeom>
          <a:noFill/>
          <a:ln w="9525">
            <a:noFill/>
            <a:round/>
            <a:headEnd/>
            <a:tailEnd/>
          </a:ln>
        </p:spPr>
        <p:txBody>
          <a:bodyPr wrap="none" lIns="93123" tIns="46562" rIns="93123" bIns="46562"/>
          <a:lstStyle/>
          <a:p>
            <a:pPr>
              <a:tabLst>
                <a:tab pos="0" algn="l"/>
                <a:tab pos="463209" algn="l"/>
                <a:tab pos="928062" algn="l"/>
                <a:tab pos="1392913" algn="l"/>
                <a:tab pos="1857766" algn="l"/>
                <a:tab pos="2322617" algn="l"/>
                <a:tab pos="2787469" algn="l"/>
                <a:tab pos="3252321" algn="l"/>
                <a:tab pos="3717173" algn="l"/>
                <a:tab pos="4182025" algn="l"/>
                <a:tab pos="4646877" algn="l"/>
                <a:tab pos="5111728" algn="l"/>
                <a:tab pos="5576581" algn="l"/>
                <a:tab pos="6041432" algn="l"/>
                <a:tab pos="6506285" algn="l"/>
                <a:tab pos="6971136" algn="l"/>
                <a:tab pos="7435988" algn="l"/>
                <a:tab pos="7900840" algn="l"/>
                <a:tab pos="8365692" algn="l"/>
                <a:tab pos="8830544" algn="l"/>
                <a:tab pos="9295396" algn="l"/>
              </a:tabLst>
            </a:pPr>
            <a:r>
              <a:rPr lang="es-ES_tradnl" sz="8300" b="1" dirty="0">
                <a:solidFill>
                  <a:srgbClr val="FF0000"/>
                </a:solidFill>
              </a:rPr>
              <a:t>+</a:t>
            </a:r>
          </a:p>
        </p:txBody>
      </p:sp>
      <p:graphicFrame>
        <p:nvGraphicFramePr>
          <p:cNvPr id="66" name="65 Tabla"/>
          <p:cNvGraphicFramePr>
            <a:graphicFrameLocks noGrp="1"/>
          </p:cNvGraphicFramePr>
          <p:nvPr/>
        </p:nvGraphicFramePr>
        <p:xfrm>
          <a:off x="220026" y="2695632"/>
          <a:ext cx="3076790" cy="3973728"/>
        </p:xfrm>
        <a:graphic>
          <a:graphicData uri="http://schemas.openxmlformats.org/drawingml/2006/table">
            <a:tbl>
              <a:tblPr/>
              <a:tblGrid>
                <a:gridCol w="3076790"/>
              </a:tblGrid>
              <a:tr h="322571">
                <a:tc>
                  <a:txBody>
                    <a:bodyPr/>
                    <a:lstStyle/>
                    <a:p>
                      <a:pPr algn="ctr" fontAlgn="ctr"/>
                      <a:r>
                        <a:rPr lang="en-US" sz="2100" b="1" i="0" u="none" strike="noStrike" dirty="0">
                          <a:latin typeface="Arial"/>
                        </a:rPr>
                        <a:t>2010-2011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114">
                <a:tc>
                  <a:txBody>
                    <a:bodyPr/>
                    <a:lstStyle/>
                    <a:p>
                      <a:pPr algn="ctr" fontAlgn="ctr"/>
                      <a:r>
                        <a:rPr lang="en-US" sz="3400" b="1" i="0" u="none" strike="noStrike" dirty="0">
                          <a:latin typeface="Arial"/>
                        </a:rPr>
                        <a:t>CERSE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478">
                <a:tc>
                  <a:txBody>
                    <a:bodyPr/>
                    <a:lstStyle/>
                    <a:p>
                      <a:pPr algn="l" fontAlgn="ctr"/>
                      <a:r>
                        <a:rPr lang="en-US" sz="2100" b="1" i="0" u="none" strike="noStrike" dirty="0">
                          <a:latin typeface="Arial"/>
                        </a:rPr>
                        <a:t>1 Crisis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893726">
                <a:tc>
                  <a:txBody>
                    <a:bodyPr/>
                    <a:lstStyle/>
                    <a:p>
                      <a:pPr algn="l" fontAlgn="ctr"/>
                      <a:r>
                        <a:rPr lang="en-US" sz="2100" b="1" i="0" u="none" strike="noStrike" dirty="0">
                          <a:solidFill>
                            <a:srgbClr val="FF0000"/>
                          </a:solidFill>
                          <a:latin typeface="Arial"/>
                        </a:rPr>
                        <a:t>2 </a:t>
                      </a:r>
                      <a:r>
                        <a:rPr lang="en-US" sz="2100" b="1" i="0" u="none" strike="noStrike" dirty="0" err="1">
                          <a:solidFill>
                            <a:srgbClr val="FF0000"/>
                          </a:solidFill>
                          <a:latin typeface="Arial"/>
                        </a:rPr>
                        <a:t>Transparencia</a:t>
                      </a:r>
                      <a:r>
                        <a:rPr lang="en-US" sz="2100" b="1" i="0" u="none" strike="noStrike" dirty="0">
                          <a:solidFill>
                            <a:srgbClr val="FF0000"/>
                          </a:solidFill>
                          <a:latin typeface="Arial"/>
                        </a:rPr>
                        <a:t>, </a:t>
                      </a:r>
                      <a:r>
                        <a:rPr lang="en-US" sz="2100" b="1" i="0" u="none" strike="noStrike" dirty="0" err="1" smtClean="0">
                          <a:solidFill>
                            <a:srgbClr val="FF0000"/>
                          </a:solidFill>
                          <a:latin typeface="Arial"/>
                        </a:rPr>
                        <a:t>Memorias</a:t>
                      </a:r>
                      <a:r>
                        <a:rPr lang="en-US" sz="2100" b="1" i="0" u="none" strike="noStrike" dirty="0" smtClean="0">
                          <a:solidFill>
                            <a:srgbClr val="FF0000"/>
                          </a:solidFill>
                          <a:latin typeface="Arial"/>
                        </a:rPr>
                        <a:t> (</a:t>
                      </a:r>
                      <a:r>
                        <a:rPr lang="en-US" sz="2100" b="1" i="0" u="none" strike="noStrike" dirty="0" err="1" smtClean="0">
                          <a:solidFill>
                            <a:srgbClr val="FF0000"/>
                          </a:solidFill>
                          <a:latin typeface="Arial"/>
                        </a:rPr>
                        <a:t>S.Público</a:t>
                      </a:r>
                      <a:r>
                        <a:rPr lang="en-US" sz="2100" b="1" i="0" u="none" strike="noStrike" dirty="0" smtClean="0">
                          <a:solidFill>
                            <a:srgbClr val="FF0000"/>
                          </a:solidFill>
                          <a:latin typeface="Arial"/>
                        </a:rPr>
                        <a:t>)</a:t>
                      </a:r>
                      <a:endParaRPr lang="en-US" sz="2100" b="1" i="0" u="none" strike="noStrike" dirty="0">
                        <a:solidFill>
                          <a:srgbClr val="FF0000"/>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04825">
                <a:tc>
                  <a:txBody>
                    <a:bodyPr/>
                    <a:lstStyle/>
                    <a:p>
                      <a:pPr algn="l" fontAlgn="ctr"/>
                      <a:r>
                        <a:rPr lang="en-US" sz="2100" b="1" i="0" u="none" strike="noStrike" dirty="0">
                          <a:solidFill>
                            <a:srgbClr val="002060"/>
                          </a:solidFill>
                          <a:latin typeface="Arial"/>
                        </a:rPr>
                        <a:t>3 </a:t>
                      </a:r>
                      <a:r>
                        <a:rPr lang="en-US" sz="2100" b="1" i="0" u="none" strike="noStrike" dirty="0" err="1">
                          <a:solidFill>
                            <a:srgbClr val="002060"/>
                          </a:solidFill>
                          <a:latin typeface="Arial"/>
                        </a:rPr>
                        <a:t>Consumo</a:t>
                      </a:r>
                      <a:r>
                        <a:rPr lang="en-US" sz="2100" b="1" i="0" u="none" strike="noStrike" dirty="0">
                          <a:solidFill>
                            <a:srgbClr val="002060"/>
                          </a:solidFill>
                          <a:latin typeface="Arial"/>
                        </a:rPr>
                        <a:t> e ISR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04825">
                <a:tc>
                  <a:txBody>
                    <a:bodyPr/>
                    <a:lstStyle/>
                    <a:p>
                      <a:pPr algn="l" fontAlgn="ctr"/>
                      <a:r>
                        <a:rPr lang="en-US" sz="2100" b="1" i="0" u="none" strike="noStrike">
                          <a:latin typeface="Arial"/>
                        </a:rPr>
                        <a:t>4 RSE y Educación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45143">
                <a:tc>
                  <a:txBody>
                    <a:bodyPr/>
                    <a:lstStyle/>
                    <a:p>
                      <a:pPr algn="l" fontAlgn="ctr"/>
                      <a:r>
                        <a:rPr lang="es-ES" sz="2100" b="1" i="0" u="none" strike="noStrike" dirty="0">
                          <a:latin typeface="Arial"/>
                        </a:rPr>
                        <a:t>5 Diversidad, Cohesión social, Cooperación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7" name="66 Tabla"/>
          <p:cNvGraphicFramePr>
            <a:graphicFrameLocks noGrp="1"/>
          </p:cNvGraphicFramePr>
          <p:nvPr/>
        </p:nvGraphicFramePr>
        <p:xfrm>
          <a:off x="3512840" y="2745956"/>
          <a:ext cx="3168352" cy="3907228"/>
        </p:xfrm>
        <a:graphic>
          <a:graphicData uri="http://schemas.openxmlformats.org/drawingml/2006/table">
            <a:tbl>
              <a:tblPr/>
              <a:tblGrid>
                <a:gridCol w="3168352"/>
              </a:tblGrid>
              <a:tr h="33432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Arial" charset="0"/>
                        </a:rPr>
                        <a:t>Mayo 2011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12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3400" b="1" i="0" u="none" strike="noStrike" cap="none" normalizeH="0" baseline="0" dirty="0" smtClean="0">
                          <a:ln>
                            <a:noFill/>
                          </a:ln>
                          <a:solidFill>
                            <a:schemeClr val="tx1"/>
                          </a:solidFill>
                          <a:effectLst/>
                          <a:latin typeface="Arial" charset="0"/>
                        </a:rPr>
                        <a:t>CERSE + LES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373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FF0000"/>
                          </a:solidFill>
                          <a:effectLst/>
                          <a:latin typeface="Arial" charset="0"/>
                        </a:rPr>
                        <a:t>1 </a:t>
                      </a:r>
                      <a:r>
                        <a:rPr kumimoji="0" lang="en-US" sz="2100" b="1" i="0" u="none" strike="noStrike" cap="none" normalizeH="0" baseline="0" dirty="0" err="1" smtClean="0">
                          <a:ln>
                            <a:noFill/>
                          </a:ln>
                          <a:solidFill>
                            <a:srgbClr val="FF0000"/>
                          </a:solidFill>
                          <a:effectLst/>
                          <a:latin typeface="Arial" charset="0"/>
                        </a:rPr>
                        <a:t>Memorias</a:t>
                      </a:r>
                      <a:r>
                        <a:rPr kumimoji="0" lang="en-US" sz="2100" b="1" i="0" u="none" strike="noStrike" cap="none" normalizeH="0" baseline="0" dirty="0" smtClean="0">
                          <a:ln>
                            <a:noFill/>
                          </a:ln>
                          <a:solidFill>
                            <a:srgbClr val="FF0000"/>
                          </a:solidFill>
                          <a:effectLst/>
                          <a:latin typeface="Arial" charset="0"/>
                        </a:rPr>
                        <a:t> – KPI’s – </a:t>
                      </a:r>
                    </a:p>
                    <a:p>
                      <a:pPr marL="0" marR="0" lvl="0" indent="0" algn="l" defTabSz="914400" rtl="0" eaLnBrk="1" fontAlgn="ctr" latinLnBrk="0" hangingPunct="1">
                        <a:lnSpc>
                          <a:spcPct val="100000"/>
                        </a:lnSpc>
                        <a:spcBef>
                          <a:spcPct val="0"/>
                        </a:spcBef>
                        <a:spcAft>
                          <a:spcPct val="0"/>
                        </a:spcAft>
                        <a:buClrTx/>
                        <a:buSzTx/>
                        <a:buFontTx/>
                        <a:buNone/>
                        <a:tabLst/>
                      </a:pPr>
                      <a:r>
                        <a:rPr kumimoji="0" lang="en-US" sz="2100" b="1" i="0" u="none" strike="noStrike" cap="none" normalizeH="0" baseline="0" dirty="0" err="1" smtClean="0">
                          <a:ln>
                            <a:noFill/>
                          </a:ln>
                          <a:solidFill>
                            <a:schemeClr val="tx1"/>
                          </a:solidFill>
                          <a:effectLst/>
                          <a:latin typeface="Arial" charset="0"/>
                        </a:rPr>
                        <a:t>Informe</a:t>
                      </a:r>
                      <a:r>
                        <a:rPr kumimoji="0" lang="en-US" sz="2100" b="1" i="0" u="none" strike="noStrike" cap="none" normalizeH="0" baseline="0" dirty="0" smtClean="0">
                          <a:ln>
                            <a:noFill/>
                          </a:ln>
                          <a:solidFill>
                            <a:schemeClr val="tx1"/>
                          </a:solidFill>
                          <a:effectLst/>
                          <a:latin typeface="Arial" charset="0"/>
                        </a:rPr>
                        <a:t> + 1.000 </a:t>
                      </a:r>
                      <a:r>
                        <a:rPr kumimoji="0" lang="en-US" sz="2100" b="1" i="0" u="none" strike="noStrike" cap="none" normalizeH="0" baseline="0" dirty="0" err="1" smtClean="0">
                          <a:ln>
                            <a:noFill/>
                          </a:ln>
                          <a:solidFill>
                            <a:schemeClr val="tx1"/>
                          </a:solidFill>
                          <a:effectLst/>
                          <a:latin typeface="Arial" charset="0"/>
                        </a:rPr>
                        <a:t>trabaj</a:t>
                      </a:r>
                      <a:r>
                        <a:rPr kumimoji="0" lang="en-US" sz="2100" b="1" i="0" u="none" strike="noStrike" cap="none" normalizeH="0" baseline="0" dirty="0" smtClean="0">
                          <a:ln>
                            <a:noFill/>
                          </a:ln>
                          <a:solidFill>
                            <a:schemeClr val="tx1"/>
                          </a:solidFill>
                          <a:effectLst/>
                          <a:latin typeface="Arial" charset="0"/>
                        </a:rPr>
                        <a:t>. /</a:t>
                      </a:r>
                      <a:r>
                        <a:rPr kumimoji="0" lang="en-US" sz="2100" b="1" i="0" u="none" strike="noStrike" cap="none" normalizeH="0" baseline="0" dirty="0" err="1" smtClean="0">
                          <a:ln>
                            <a:noFill/>
                          </a:ln>
                          <a:solidFill>
                            <a:schemeClr val="tx1"/>
                          </a:solidFill>
                          <a:effectLst/>
                          <a:latin typeface="Arial" charset="0"/>
                        </a:rPr>
                        <a:t>Registro</a:t>
                      </a:r>
                      <a:r>
                        <a:rPr kumimoji="0" lang="en-US" sz="2100" b="1" i="0" u="none" strike="noStrike" cap="none" normalizeH="0" baseline="0" dirty="0" smtClean="0">
                          <a:ln>
                            <a:noFill/>
                          </a:ln>
                          <a:solidFill>
                            <a:schemeClr val="tx1"/>
                          </a:solidFill>
                          <a:effectLst/>
                          <a:latin typeface="Arial" charset="0"/>
                        </a:rPr>
                        <a:t> /</a:t>
                      </a:r>
                      <a:r>
                        <a:rPr kumimoji="0" lang="en-US" sz="2100" b="1" i="0" u="none" strike="noStrike" cap="none" normalizeH="0" baseline="0" dirty="0" err="1" smtClean="0">
                          <a:ln>
                            <a:noFill/>
                          </a:ln>
                          <a:solidFill>
                            <a:schemeClr val="tx1"/>
                          </a:solidFill>
                          <a:effectLst/>
                          <a:latin typeface="Arial" charset="0"/>
                        </a:rPr>
                        <a:t>Observatorio</a:t>
                      </a:r>
                      <a:endParaRPr kumimoji="0" lang="en-US" sz="2100" b="1" i="0" u="none" strike="noStrike" cap="none" normalizeH="0" baseline="0" dirty="0" smtClean="0">
                        <a:ln>
                          <a:noFill/>
                        </a:ln>
                        <a:solidFill>
                          <a:srgbClr val="2D2DB9"/>
                        </a:solidFill>
                        <a:effectLst/>
                        <a:latin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78784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2100" b="1" i="0" u="none" strike="noStrike" cap="none" normalizeH="0" baseline="0" smtClean="0">
                          <a:ln>
                            <a:noFill/>
                          </a:ln>
                          <a:solidFill>
                            <a:srgbClr val="002060"/>
                          </a:solidFill>
                          <a:effectLst/>
                          <a:latin typeface="Arial" charset="0"/>
                        </a:rPr>
                        <a:t>2 ISR </a:t>
                      </a:r>
                      <a:r>
                        <a:rPr kumimoji="0" lang="en-US" sz="2100" b="1" i="0" u="none" strike="noStrike" cap="none" normalizeH="0" baseline="0" smtClean="0">
                          <a:ln>
                            <a:noFill/>
                          </a:ln>
                          <a:solidFill>
                            <a:schemeClr val="tx1"/>
                          </a:solidFill>
                          <a:effectLst/>
                          <a:latin typeface="Arial" charset="0"/>
                        </a:rPr>
                        <a:t>(Planes de pensiones)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66865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 sz="2100" b="1" i="0" u="none" strike="noStrike" cap="none" normalizeH="0" baseline="0" dirty="0" smtClean="0">
                          <a:ln>
                            <a:noFill/>
                          </a:ln>
                          <a:solidFill>
                            <a:schemeClr val="tx1"/>
                          </a:solidFill>
                          <a:effectLst/>
                          <a:latin typeface="Arial" charset="0"/>
                        </a:rPr>
                        <a:t>3 Funcionamiento y medios CERSE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23781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rPr>
                        <a:t>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7684" name="2 Marcador de número de diapositiva"/>
          <p:cNvSpPr>
            <a:spLocks noGrp="1"/>
          </p:cNvSpPr>
          <p:nvPr>
            <p:ph type="sldNum" sz="quarter" idx="10"/>
          </p:nvPr>
        </p:nvSpPr>
        <p:spPr>
          <a:xfrm>
            <a:off x="9467567" y="6547190"/>
            <a:ext cx="438434" cy="310810"/>
          </a:xfrm>
          <a:noFill/>
        </p:spPr>
        <p:txBody>
          <a:bodyPr/>
          <a:lstStyle/>
          <a:p>
            <a:pPr>
              <a:buFont typeface="Times New Roman" pitchFamily="18" charset="0"/>
              <a:buNone/>
            </a:pPr>
            <a:fld id="{1CACE4B3-6559-41B6-BE12-C5848CD8B6D7}" type="slidenum">
              <a:rPr lang="en-US"/>
              <a:pPr>
                <a:buFont typeface="Times New Roman" pitchFamily="18" charset="0"/>
                <a:buNone/>
              </a:pPr>
              <a:t>14</a:t>
            </a:fld>
            <a:endParaRPr lang="en-US"/>
          </a:p>
        </p:txBody>
      </p:sp>
      <p:pic>
        <p:nvPicPr>
          <p:cNvPr id="27685" name="Picture 6" descr="Logotipo del Congreso grande"/>
          <p:cNvPicPr>
            <a:picLocks noChangeAspect="1" noChangeArrowheads="1"/>
          </p:cNvPicPr>
          <p:nvPr/>
        </p:nvPicPr>
        <p:blipFill>
          <a:blip r:embed="rId5" cstate="print"/>
          <a:srcRect/>
          <a:stretch>
            <a:fillRect/>
          </a:stretch>
        </p:blipFill>
        <p:spPr bwMode="auto">
          <a:xfrm>
            <a:off x="416496" y="1333104"/>
            <a:ext cx="1092039" cy="1147481"/>
          </a:xfrm>
          <a:prstGeom prst="rect">
            <a:avLst/>
          </a:prstGeom>
          <a:solidFill>
            <a:schemeClr val="bg1"/>
          </a:solidFill>
          <a:ln w="9525">
            <a:noFill/>
            <a:miter lim="800000"/>
            <a:headEnd/>
            <a:tailEnd/>
          </a:ln>
        </p:spPr>
      </p:pic>
      <p:graphicFrame>
        <p:nvGraphicFramePr>
          <p:cNvPr id="14" name="13 Tabla"/>
          <p:cNvGraphicFramePr>
            <a:graphicFrameLocks noGrp="1"/>
          </p:cNvGraphicFramePr>
          <p:nvPr/>
        </p:nvGraphicFramePr>
        <p:xfrm>
          <a:off x="6753200" y="2745956"/>
          <a:ext cx="3024336" cy="2712720"/>
        </p:xfrm>
        <a:graphic>
          <a:graphicData uri="http://schemas.openxmlformats.org/drawingml/2006/table">
            <a:tbl>
              <a:tblPr/>
              <a:tblGrid>
                <a:gridCol w="3024336"/>
              </a:tblGrid>
              <a:tr h="302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chemeClr val="tx1"/>
                          </a:solidFill>
                          <a:effectLst/>
                          <a:latin typeface="Arial" charset="0"/>
                        </a:rPr>
                        <a:t>2016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974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Directiva</a:t>
                      </a:r>
                      <a:r>
                        <a:rPr kumimoji="0" lang="en-US" sz="2000" b="1" i="0" u="none" strike="noStrike" cap="none" normalizeH="0" baseline="0" dirty="0" smtClean="0">
                          <a:ln>
                            <a:noFill/>
                          </a:ln>
                          <a:solidFill>
                            <a:schemeClr val="tx1"/>
                          </a:solidFill>
                          <a:effectLst/>
                          <a:latin typeface="Arial" charset="0"/>
                        </a:rPr>
                        <a:t> </a:t>
                      </a:r>
                      <a:r>
                        <a:rPr kumimoji="0" lang="en-US" sz="2000" b="1" i="0" u="none" strike="noStrike" cap="none" normalizeH="0" baseline="0" dirty="0" err="1" smtClean="0">
                          <a:ln>
                            <a:noFill/>
                          </a:ln>
                          <a:solidFill>
                            <a:schemeClr val="tx1"/>
                          </a:solidFill>
                          <a:effectLst/>
                          <a:latin typeface="Arial" charset="0"/>
                        </a:rPr>
                        <a:t>Información</a:t>
                      </a:r>
                      <a:r>
                        <a:rPr kumimoji="0" lang="en-US" sz="2000" b="1" i="0" u="none" strike="noStrike" cap="none" normalizeH="0" baseline="0" dirty="0" smtClean="0">
                          <a:ln>
                            <a:noFill/>
                          </a:ln>
                          <a:solidFill>
                            <a:schemeClr val="tx1"/>
                          </a:solidFill>
                          <a:effectLst/>
                          <a:latin typeface="Arial" charset="0"/>
                        </a:rPr>
                        <a:t> No </a:t>
                      </a:r>
                      <a:r>
                        <a:rPr kumimoji="0" lang="en-US" sz="2000" b="1" i="0" u="none" strike="noStrike" cap="none" normalizeH="0" baseline="0" dirty="0" err="1" smtClean="0">
                          <a:ln>
                            <a:noFill/>
                          </a:ln>
                          <a:solidFill>
                            <a:schemeClr val="tx1"/>
                          </a:solidFill>
                          <a:effectLst/>
                          <a:latin typeface="Arial" charset="0"/>
                        </a:rPr>
                        <a:t>Financiera</a:t>
                      </a:r>
                      <a:endParaRPr kumimoji="0" lang="en-US" sz="2000" b="1" i="0" u="none" strike="noStrike" cap="none" normalizeH="0" baseline="0" dirty="0" smtClean="0">
                        <a:ln>
                          <a:noFill/>
                        </a:ln>
                        <a:solidFill>
                          <a:schemeClr val="tx1"/>
                        </a:solidFill>
                        <a:effectLst/>
                        <a:latin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13911">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s-ES" sz="2100" b="1" i="0" u="none" strike="noStrike" cap="none" normalizeH="0" baseline="0" dirty="0" smtClean="0">
                        <a:ln>
                          <a:noFill/>
                        </a:ln>
                        <a:solidFill>
                          <a:schemeClr val="tx1"/>
                        </a:solidFill>
                        <a:effectLst/>
                        <a:latin typeface="Arial"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2100" b="1" i="0" u="none" strike="noStrike" cap="none" normalizeH="0" baseline="0" dirty="0" smtClean="0">
                          <a:ln>
                            <a:noFill/>
                          </a:ln>
                          <a:solidFill>
                            <a:schemeClr val="tx1"/>
                          </a:solidFill>
                          <a:effectLst/>
                          <a:latin typeface="Arial" charset="0"/>
                        </a:rPr>
                        <a:t> Informe empresas +  500 trabajadores</a:t>
                      </a:r>
                    </a:p>
                    <a:p>
                      <a:pPr marL="0" marR="0" lvl="0" indent="0" algn="l" defTabSz="914400" rtl="0" eaLnBrk="1" fontAlgn="ctr" latinLnBrk="0" hangingPunct="1">
                        <a:lnSpc>
                          <a:spcPct val="100000"/>
                        </a:lnSpc>
                        <a:spcBef>
                          <a:spcPct val="0"/>
                        </a:spcBef>
                        <a:spcAft>
                          <a:spcPct val="0"/>
                        </a:spcAft>
                        <a:buClrTx/>
                        <a:buSzTx/>
                        <a:buFontTx/>
                        <a:buNone/>
                        <a:tabLst/>
                      </a:pPr>
                      <a:endParaRPr kumimoji="0" lang="es-ES" sz="2100" b="1" i="0" u="none" strike="noStrike" cap="none" normalizeH="0" baseline="0" dirty="0" smtClean="0">
                        <a:ln>
                          <a:noFill/>
                        </a:ln>
                        <a:solidFill>
                          <a:schemeClr val="tx1"/>
                        </a:solidFill>
                        <a:effectLst/>
                        <a:latin typeface="Arial" charset="0"/>
                      </a:endParaRPr>
                    </a:p>
                    <a:p>
                      <a:pPr marL="0" marR="0" lvl="0" indent="0" algn="l" defTabSz="914400" rtl="0" eaLnBrk="1" fontAlgn="ctr" latinLnBrk="0" hangingPunct="1">
                        <a:lnSpc>
                          <a:spcPct val="100000"/>
                        </a:lnSpc>
                        <a:spcBef>
                          <a:spcPct val="0"/>
                        </a:spcBef>
                        <a:spcAft>
                          <a:spcPct val="0"/>
                        </a:spcAft>
                        <a:buClrTx/>
                        <a:buSzTx/>
                        <a:buFontTx/>
                        <a:buNone/>
                        <a:tabLst/>
                      </a:pPr>
                      <a:r>
                        <a:rPr kumimoji="0" lang="es-ES" sz="2100" b="1" i="0" u="none" strike="noStrike" cap="none" normalizeH="0" baseline="0" dirty="0" smtClean="0">
                          <a:ln>
                            <a:noFill/>
                          </a:ln>
                          <a:solidFill>
                            <a:srgbClr val="FF0000"/>
                          </a:solidFill>
                          <a:effectLst/>
                          <a:latin typeface="Arial" charset="0"/>
                        </a:rPr>
                        <a:t> Indicadores clave (KPI)</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5" name="Text Box 3"/>
          <p:cNvSpPr txBox="1">
            <a:spLocks noChangeArrowheads="1"/>
          </p:cNvSpPr>
          <p:nvPr/>
        </p:nvSpPr>
        <p:spPr bwMode="auto">
          <a:xfrm>
            <a:off x="6177136" y="908720"/>
            <a:ext cx="774942" cy="1386048"/>
          </a:xfrm>
          <a:prstGeom prst="rect">
            <a:avLst/>
          </a:prstGeom>
          <a:noFill/>
          <a:ln w="9525">
            <a:noFill/>
            <a:round/>
            <a:headEnd/>
            <a:tailEnd/>
          </a:ln>
        </p:spPr>
        <p:txBody>
          <a:bodyPr wrap="none" lIns="93123" tIns="46562" rIns="93123" bIns="46562"/>
          <a:lstStyle/>
          <a:p>
            <a:pPr>
              <a:tabLst>
                <a:tab pos="0" algn="l"/>
                <a:tab pos="463209" algn="l"/>
                <a:tab pos="928062" algn="l"/>
                <a:tab pos="1392913" algn="l"/>
                <a:tab pos="1857766" algn="l"/>
                <a:tab pos="2322617" algn="l"/>
                <a:tab pos="2787469" algn="l"/>
                <a:tab pos="3252321" algn="l"/>
                <a:tab pos="3717173" algn="l"/>
                <a:tab pos="4182025" algn="l"/>
                <a:tab pos="4646877" algn="l"/>
                <a:tab pos="5111728" algn="l"/>
                <a:tab pos="5576581" algn="l"/>
                <a:tab pos="6041432" algn="l"/>
                <a:tab pos="6506285" algn="l"/>
                <a:tab pos="6971136" algn="l"/>
                <a:tab pos="7435988" algn="l"/>
                <a:tab pos="7900840" algn="l"/>
                <a:tab pos="8365692" algn="l"/>
                <a:tab pos="8830544" algn="l"/>
                <a:tab pos="9295396" algn="l"/>
              </a:tabLst>
            </a:pPr>
            <a:r>
              <a:rPr lang="es-ES_tradnl" sz="8300" b="1" dirty="0">
                <a:solidFill>
                  <a:srgbClr val="FF0000"/>
                </a:solidFill>
              </a:rPr>
              <a:t>+</a:t>
            </a:r>
          </a:p>
        </p:txBody>
      </p:sp>
      <p:pic>
        <p:nvPicPr>
          <p:cNvPr id="16" name="Picture 1"/>
          <p:cNvPicPr>
            <a:picLocks noChangeAspect="1" noChangeArrowheads="1"/>
          </p:cNvPicPr>
          <p:nvPr/>
        </p:nvPicPr>
        <p:blipFill>
          <a:blip r:embed="rId6" cstate="print"/>
          <a:srcRect l="13015" t="2474" r="46471" b="69922"/>
          <a:stretch>
            <a:fillRect/>
          </a:stretch>
        </p:blipFill>
        <p:spPr bwMode="auto">
          <a:xfrm>
            <a:off x="6969224" y="1305796"/>
            <a:ext cx="2686050" cy="1033471"/>
          </a:xfrm>
          <a:prstGeom prst="rect">
            <a:avLst/>
          </a:prstGeom>
          <a:noFill/>
          <a:ln w="1">
            <a:noFill/>
            <a:miter lim="800000"/>
            <a:headEnd/>
            <a:tailEnd type="none" w="med" len="med"/>
          </a:ln>
          <a:effectLst/>
        </p:spPr>
      </p:pic>
      <p:sp>
        <p:nvSpPr>
          <p:cNvPr id="17" name="Text Box 5"/>
          <p:cNvSpPr txBox="1">
            <a:spLocks noChangeArrowheads="1"/>
          </p:cNvSpPr>
          <p:nvPr/>
        </p:nvSpPr>
        <p:spPr bwMode="auto">
          <a:xfrm>
            <a:off x="0" y="0"/>
            <a:ext cx="9906000" cy="111787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dirty="0" smtClean="0">
                <a:solidFill>
                  <a:srgbClr val="FFFFFF"/>
                </a:solidFill>
                <a:effectLst>
                  <a:outerShdw blurRad="38100" dist="38100" dir="2700000" algn="tl">
                    <a:srgbClr val="000000"/>
                  </a:outerShdw>
                </a:effectLst>
                <a:latin typeface="Verdana" pitchFamily="34" charset="0"/>
              </a:rPr>
              <a:t>Regulación Sostenibilidad: ¿oportunidades perdidas?   </a:t>
            </a:r>
            <a:r>
              <a:rPr lang="es-ES" sz="2000" b="1" dirty="0" smtClean="0">
                <a:solidFill>
                  <a:srgbClr val="FFFFFF"/>
                </a:solidFill>
                <a:effectLst>
                  <a:outerShdw blurRad="38100" dist="38100" dir="2700000" algn="tl">
                    <a:srgbClr val="000000"/>
                  </a:outerShdw>
                </a:effectLst>
                <a:latin typeface="Verdana" pitchFamily="34" charset="0"/>
              </a:rPr>
              <a:t> </a:t>
            </a:r>
            <a:r>
              <a:rPr lang="es-ES" sz="2000" b="1" dirty="0" smtClean="0">
                <a:solidFill>
                  <a:srgbClr val="FFFFFF"/>
                </a:solidFill>
                <a:effectLst>
                  <a:outerShdw blurRad="38100" dist="38100" dir="2700000" algn="tl">
                    <a:srgbClr val="000000"/>
                  </a:outerShdw>
                </a:effectLst>
                <a:latin typeface="Verdana" pitchFamily="34" charset="0"/>
              </a:rPr>
              <a:t>                 No hay cambio </a:t>
            </a:r>
            <a:r>
              <a:rPr lang="es-ES" sz="2000" b="1" dirty="0" smtClean="0">
                <a:solidFill>
                  <a:srgbClr val="FFFFFF"/>
                </a:solidFill>
                <a:effectLst>
                  <a:outerShdw blurRad="38100" dist="38100" dir="2700000" algn="tl">
                    <a:srgbClr val="000000"/>
                  </a:outerShdw>
                </a:effectLst>
                <a:latin typeface="Verdana" pitchFamily="34" charset="0"/>
              </a:rPr>
              <a:t>de actitud (empresas, gobierno</a:t>
            </a:r>
            <a:r>
              <a:rPr lang="es-ES" sz="2000" b="1" dirty="0" smtClean="0">
                <a:solidFill>
                  <a:srgbClr val="FFFFFF"/>
                </a:solidFill>
                <a:effectLst>
                  <a:outerShdw blurRad="38100" dist="38100" dir="2700000" algn="tl">
                    <a:srgbClr val="000000"/>
                  </a:outerShdw>
                </a:effectLst>
                <a:latin typeface="Verdana" pitchFamily="34" charset="0"/>
              </a:rPr>
              <a:t>): </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dirty="0" smtClean="0">
                <a:solidFill>
                  <a:srgbClr val="FFFFFF"/>
                </a:solidFill>
                <a:effectLst>
                  <a:outerShdw blurRad="38100" dist="38100" dir="2700000" algn="tl">
                    <a:srgbClr val="000000"/>
                  </a:outerShdw>
                </a:effectLst>
                <a:latin typeface="Verdana" pitchFamily="34" charset="0"/>
              </a:rPr>
              <a:t>Plan de acción sindical /social !!!! (paralelo, simultaneo)</a:t>
            </a:r>
            <a:endParaRPr lang="es-ES" sz="2000" b="1" dirty="0" smtClean="0">
              <a:solidFill>
                <a:srgbClr val="FFFFFF"/>
              </a:solidFill>
              <a:effectLst>
                <a:outerShdw blurRad="38100" dist="38100" dir="2700000" algn="tl">
                  <a:srgbClr val="000000"/>
                </a:outerShdw>
              </a:effectLst>
              <a:latin typeface="Verdana" pitchFamily="34" charset="0"/>
            </a:endParaRPr>
          </a:p>
        </p:txBody>
      </p:sp>
      <p:pic>
        <p:nvPicPr>
          <p:cNvPr id="11" name="2 Imagen" descr="servicioslogo.png"/>
          <p:cNvPicPr>
            <a:picLocks noChangeAspect="1" noChangeArrowheads="1"/>
          </p:cNvPicPr>
          <p:nvPr/>
        </p:nvPicPr>
        <p:blipFill>
          <a:blip r:embed="rId7" cstate="print">
            <a:lum bright="21000"/>
          </a:blip>
          <a:srcRect/>
          <a:stretch>
            <a:fillRect/>
          </a:stretch>
        </p:blipFill>
        <p:spPr bwMode="auto">
          <a:xfrm>
            <a:off x="8841432" y="102927"/>
            <a:ext cx="971600" cy="517761"/>
          </a:xfrm>
          <a:prstGeom prst="rect">
            <a:avLst/>
          </a:prstGeom>
          <a:noFill/>
          <a:ln w="9525">
            <a:noFill/>
            <a:miter lim="800000"/>
            <a:headEnd/>
            <a:tailEnd/>
          </a:ln>
        </p:spPr>
      </p:pic>
      <p:sp>
        <p:nvSpPr>
          <p:cNvPr id="18" name="17 CuadroTexto"/>
          <p:cNvSpPr txBox="1"/>
          <p:nvPr/>
        </p:nvSpPr>
        <p:spPr>
          <a:xfrm>
            <a:off x="6753200" y="5589240"/>
            <a:ext cx="3024336" cy="1112485"/>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lvl="0" algn="just">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1050" b="1" dirty="0" smtClean="0">
                <a:solidFill>
                  <a:srgbClr val="FFFFFF"/>
                </a:solidFill>
                <a:effectLst>
                  <a:outerShdw blurRad="38100" dist="38100" dir="2700000" algn="tl">
                    <a:srgbClr val="000000"/>
                  </a:outerShdw>
                </a:effectLst>
                <a:latin typeface="Verdana" pitchFamily="34" charset="0"/>
              </a:rPr>
              <a:t>En 2017 los informes sociales se convierten en obligatorios. Esto afectará, y tal vez estructurará significativamente, el diálogo social en las empresas afectadas, abriendo un </a:t>
            </a:r>
            <a:r>
              <a:rPr lang="es-ES_tradnl" sz="1050" b="1" u="sng" dirty="0" smtClean="0">
                <a:solidFill>
                  <a:srgbClr val="FFFFFF"/>
                </a:solidFill>
                <a:effectLst>
                  <a:outerShdw blurRad="38100" dist="38100" dir="2700000" algn="tl">
                    <a:srgbClr val="000000"/>
                  </a:outerShdw>
                </a:effectLst>
                <a:latin typeface="Verdana" pitchFamily="34" charset="0"/>
              </a:rPr>
              <a:t>nuevo capítulo de las relaciones de trabajo en Europa</a:t>
            </a:r>
            <a:r>
              <a:rPr lang="es-ES_tradnl" sz="1050" b="1" dirty="0" smtClean="0">
                <a:solidFill>
                  <a:srgbClr val="FFFFFF"/>
                </a:solidFill>
                <a:effectLst>
                  <a:outerShdw blurRad="38100" dist="38100" dir="2700000" algn="tl">
                    <a:srgbClr val="000000"/>
                  </a:outerShdw>
                </a:effectLst>
                <a:latin typeface="Verdana" pitchFamily="34" charset="0"/>
              </a:rPr>
              <a:t>. </a:t>
            </a:r>
            <a:endParaRPr lang="es-ES" sz="1050" b="1" dirty="0" smtClean="0">
              <a:solidFill>
                <a:srgbClr val="FFFFFF"/>
              </a:solidFill>
              <a:effectLst>
                <a:outerShdw blurRad="38100" dist="38100" dir="2700000" algn="tl">
                  <a:srgbClr val="000000"/>
                </a:outerShdw>
              </a:effectLst>
              <a:latin typeface="Verdana"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7409"/>
                                        </p:tgtEl>
                                        <p:attrNameLst>
                                          <p:attrName>style.visibility</p:attrName>
                                        </p:attrNameLst>
                                      </p:cBhvr>
                                      <p:to>
                                        <p:strVal val="visible"/>
                                      </p:to>
                                    </p:set>
                                    <p:animEffect transition="in" filter="box(in)">
                                      <p:cBhvr>
                                        <p:cTn id="7" dur="500"/>
                                        <p:tgtEl>
                                          <p:spTgt spid="17409"/>
                                        </p:tgtEl>
                                      </p:cBhvr>
                                    </p:animEffect>
                                  </p:childTnLst>
                                </p:cTn>
                              </p:par>
                              <p:par>
                                <p:cTn id="8" presetID="4" presetClass="entr" presetSubtype="16"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box(in)">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box(in)">
                                      <p:cBhvr>
                                        <p:cTn id="15" dur="500"/>
                                        <p:tgtEl>
                                          <p:spTgt spid="17410"/>
                                        </p:tgtEl>
                                      </p:cBhvr>
                                    </p:animEffect>
                                  </p:childTnLst>
                                </p:cTn>
                              </p:par>
                              <p:par>
                                <p:cTn id="16" presetID="4" presetClass="entr" presetSubtype="16"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ox(in)">
                                      <p:cBhvr>
                                        <p:cTn id="18" dur="500"/>
                                        <p:tgtEl>
                                          <p:spTgt spid="6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7411"/>
                                        </p:tgtEl>
                                        <p:attrNameLst>
                                          <p:attrName>style.visibility</p:attrName>
                                        </p:attrNameLst>
                                      </p:cBhvr>
                                      <p:to>
                                        <p:strVal val="visible"/>
                                      </p:to>
                                    </p:set>
                                  </p:childTnLst>
                                </p:cTn>
                              </p:par>
                              <p:par>
                                <p:cTn id="21" presetID="4"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l="22115" t="29158" r="42309" b="30166"/>
          <a:stretch>
            <a:fillRect/>
          </a:stretch>
        </p:blipFill>
        <p:spPr bwMode="auto">
          <a:xfrm>
            <a:off x="4088904" y="5949280"/>
            <a:ext cx="1072850" cy="692696"/>
          </a:xfrm>
          <a:prstGeom prst="rect">
            <a:avLst/>
          </a:prstGeom>
          <a:noFill/>
          <a:ln w="9525">
            <a:noFill/>
            <a:miter lim="800000"/>
            <a:headEnd/>
            <a:tailEnd/>
          </a:ln>
        </p:spPr>
      </p:pic>
      <p:pic>
        <p:nvPicPr>
          <p:cNvPr id="10" name="2 Imagen" descr="servicioslogo.png"/>
          <p:cNvPicPr>
            <a:picLocks noChangeAspect="1" noChangeArrowheads="1"/>
          </p:cNvPicPr>
          <p:nvPr/>
        </p:nvPicPr>
        <p:blipFill>
          <a:blip r:embed="rId4" cstate="print">
            <a:lum bright="5000" contrast="100000"/>
          </a:blip>
          <a:srcRect/>
          <a:stretch>
            <a:fillRect/>
          </a:stretch>
        </p:blipFill>
        <p:spPr bwMode="auto">
          <a:xfrm>
            <a:off x="8841432" y="-27384"/>
            <a:ext cx="1008112" cy="537218"/>
          </a:xfrm>
          <a:prstGeom prst="rect">
            <a:avLst/>
          </a:prstGeom>
          <a:noFill/>
          <a:ln w="9525">
            <a:noFill/>
            <a:miter lim="800000"/>
            <a:headEnd/>
            <a:tailEnd/>
          </a:ln>
        </p:spPr>
      </p:pic>
      <p:sp>
        <p:nvSpPr>
          <p:cNvPr id="11" name="Text Box 5"/>
          <p:cNvSpPr txBox="1">
            <a:spLocks noChangeArrowheads="1"/>
          </p:cNvSpPr>
          <p:nvPr/>
        </p:nvSpPr>
        <p:spPr bwMode="auto">
          <a:xfrm>
            <a:off x="5169024" y="1113154"/>
            <a:ext cx="4664968" cy="9809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rgbClr val="FFFFFF"/>
                </a:solidFill>
                <a:effectLst>
                  <a:outerShdw blurRad="38100" dist="38100" dir="2700000" algn="tl">
                    <a:srgbClr val="000000"/>
                  </a:outerShdw>
                </a:effectLst>
                <a:latin typeface="Verdana" pitchFamily="34" charset="0"/>
              </a:rPr>
              <a:t>España, veto LES-CERSE </a:t>
            </a:r>
            <a:r>
              <a:rPr lang="es-ES_tradnl" sz="2000" b="1" dirty="0" smtClean="0">
                <a:solidFill>
                  <a:srgbClr val="FFFFFF"/>
                </a:solidFill>
                <a:effectLst>
                  <a:outerShdw blurRad="38100" dist="38100" dir="2700000" algn="tl">
                    <a:srgbClr val="000000"/>
                  </a:outerShdw>
                </a:effectLst>
                <a:latin typeface="Verdana" pitchFamily="34" charset="0"/>
              </a:rPr>
              <a:t>(Marca España, CEOE, Foro…Gobierno)</a:t>
            </a:r>
            <a:endParaRPr lang="es-ES_tradnl" sz="2400" b="1" dirty="0">
              <a:solidFill>
                <a:srgbClr val="FFFFFF"/>
              </a:solidFill>
              <a:effectLst>
                <a:outerShdw blurRad="38100" dist="38100" dir="2700000" algn="tl">
                  <a:srgbClr val="000000"/>
                </a:outerShdw>
              </a:effectLst>
              <a:latin typeface="Verdana" pitchFamily="34" charset="0"/>
            </a:endParaRPr>
          </a:p>
        </p:txBody>
      </p:sp>
      <p:sp>
        <p:nvSpPr>
          <p:cNvPr id="12" name="Rectangle 7"/>
          <p:cNvSpPr>
            <a:spLocks noChangeArrowheads="1"/>
          </p:cNvSpPr>
          <p:nvPr/>
        </p:nvSpPr>
        <p:spPr bwMode="auto">
          <a:xfrm>
            <a:off x="128464" y="1406761"/>
            <a:ext cx="4248472" cy="8701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800" b="1" dirty="0" smtClean="0">
                <a:solidFill>
                  <a:srgbClr val="FFFFFF"/>
                </a:solidFill>
                <a:effectLst>
                  <a:outerShdw blurRad="38100" dist="38100" dir="2700000" algn="tl">
                    <a:srgbClr val="000000"/>
                  </a:outerShdw>
                </a:effectLst>
              </a:rPr>
              <a:t>Indicadores KPI Información No Financiera</a:t>
            </a:r>
            <a:endParaRPr lang="es-ES_tradnl" sz="2400" b="1" dirty="0">
              <a:solidFill>
                <a:schemeClr val="bg1"/>
              </a:solidFill>
              <a:effectLst>
                <a:outerShdw blurRad="38100" dist="38100" dir="2700000" algn="tl">
                  <a:srgbClr val="000000"/>
                </a:outerShdw>
              </a:effectLst>
            </a:endParaRPr>
          </a:p>
        </p:txBody>
      </p:sp>
      <p:pic>
        <p:nvPicPr>
          <p:cNvPr id="6" name="Picture 1"/>
          <p:cNvPicPr>
            <a:picLocks noChangeAspect="1" noChangeArrowheads="1"/>
          </p:cNvPicPr>
          <p:nvPr/>
        </p:nvPicPr>
        <p:blipFill>
          <a:blip r:embed="rId5" cstate="print"/>
          <a:srcRect l="12045" t="14275" r="37289" b="6336"/>
          <a:stretch>
            <a:fillRect/>
          </a:stretch>
        </p:blipFill>
        <p:spPr bwMode="auto">
          <a:xfrm>
            <a:off x="5225480" y="2384263"/>
            <a:ext cx="4680520" cy="4473737"/>
          </a:xfrm>
          <a:prstGeom prst="rect">
            <a:avLst/>
          </a:prstGeom>
          <a:noFill/>
          <a:ln w="1">
            <a:noFill/>
            <a:miter lim="800000"/>
            <a:headEnd/>
            <a:tailEnd type="none" w="med" len="med"/>
          </a:ln>
          <a:effectLst/>
        </p:spPr>
      </p:pic>
      <p:pic>
        <p:nvPicPr>
          <p:cNvPr id="7" name="Picture 1"/>
          <p:cNvPicPr>
            <a:picLocks noChangeAspect="1" noChangeArrowheads="1"/>
          </p:cNvPicPr>
          <p:nvPr/>
        </p:nvPicPr>
        <p:blipFill>
          <a:blip r:embed="rId6" cstate="print"/>
          <a:srcRect r="8244"/>
          <a:stretch>
            <a:fillRect/>
          </a:stretch>
        </p:blipFill>
        <p:spPr bwMode="auto">
          <a:xfrm>
            <a:off x="0" y="2492896"/>
            <a:ext cx="4808984" cy="2842863"/>
          </a:xfrm>
          <a:prstGeom prst="rect">
            <a:avLst/>
          </a:prstGeom>
          <a:noFill/>
        </p:spPr>
      </p:pic>
      <p:pic>
        <p:nvPicPr>
          <p:cNvPr id="70658" name="Picture 2" descr="Thumbnail for version as of 20:48, 8 January 2012"/>
          <p:cNvPicPr>
            <a:picLocks noChangeAspect="1" noChangeArrowheads="1"/>
          </p:cNvPicPr>
          <p:nvPr/>
        </p:nvPicPr>
        <p:blipFill>
          <a:blip r:embed="rId7" cstate="print"/>
          <a:srcRect/>
          <a:stretch>
            <a:fillRect/>
          </a:stretch>
        </p:blipFill>
        <p:spPr bwMode="auto">
          <a:xfrm>
            <a:off x="4314056" y="1700808"/>
            <a:ext cx="1143000" cy="1143001"/>
          </a:xfrm>
          <a:prstGeom prst="rect">
            <a:avLst/>
          </a:prstGeom>
          <a:noFill/>
        </p:spPr>
      </p:pic>
      <p:pic>
        <p:nvPicPr>
          <p:cNvPr id="70659" name="Picture 3"/>
          <p:cNvPicPr>
            <a:picLocks noChangeAspect="1" noChangeArrowheads="1"/>
          </p:cNvPicPr>
          <p:nvPr/>
        </p:nvPicPr>
        <p:blipFill>
          <a:blip r:embed="rId3" cstate="print"/>
          <a:srcRect l="22115" t="15375" r="42309" b="72883"/>
          <a:stretch>
            <a:fillRect/>
          </a:stretch>
        </p:blipFill>
        <p:spPr bwMode="auto">
          <a:xfrm>
            <a:off x="200472" y="5589240"/>
            <a:ext cx="4249945" cy="792088"/>
          </a:xfrm>
          <a:prstGeom prst="rect">
            <a:avLst/>
          </a:prstGeom>
          <a:noFill/>
          <a:ln w="9525">
            <a:noFill/>
            <a:miter lim="800000"/>
            <a:headEnd/>
            <a:tailEnd/>
          </a:ln>
        </p:spPr>
      </p:pic>
      <p:sp>
        <p:nvSpPr>
          <p:cNvPr id="9" name="Text Box 5"/>
          <p:cNvSpPr txBox="1">
            <a:spLocks noChangeArrowheads="1"/>
          </p:cNvSpPr>
          <p:nvPr/>
        </p:nvSpPr>
        <p:spPr bwMode="auto">
          <a:xfrm>
            <a:off x="0" y="0"/>
            <a:ext cx="8769424" cy="8962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rgbClr val="FFFFFF"/>
                </a:solidFill>
                <a:effectLst>
                  <a:outerShdw blurRad="38100" dist="38100" dir="2700000" algn="tl">
                    <a:srgbClr val="000000"/>
                  </a:outerShdw>
                </a:effectLst>
                <a:latin typeface="Verdana" pitchFamily="34" charset="0"/>
              </a:rPr>
              <a:t>¿Regulación y gobernanza efectiva o apariencia?</a:t>
            </a:r>
          </a:p>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000" b="1" dirty="0" smtClean="0">
                <a:solidFill>
                  <a:srgbClr val="FFFFFF"/>
                </a:solidFill>
                <a:effectLst>
                  <a:outerShdw blurRad="38100" dist="38100" dir="2700000" algn="tl">
                    <a:srgbClr val="000000"/>
                  </a:outerShdw>
                </a:effectLst>
                <a:latin typeface="Verdana" pitchFamily="34" charset="0"/>
              </a:rPr>
              <a:t>¿Quién participa? ¿quién influye? ¿los regulados?</a:t>
            </a:r>
            <a:endParaRPr lang="es-ES_tradnl" sz="2000" b="1" dirty="0">
              <a:solidFill>
                <a:srgbClr val="FFFFFF"/>
              </a:solidFill>
              <a:effectLst>
                <a:outerShdw blurRad="38100" dist="38100" dir="2700000" algn="tl">
                  <a:srgbClr val="000000"/>
                </a:outerShdw>
              </a:effectLst>
              <a:latin typeface="Verdana" pitchFamily="34" charset="0"/>
            </a:endParaRPr>
          </a:p>
        </p:txBody>
      </p:sp>
      <p:pic>
        <p:nvPicPr>
          <p:cNvPr id="14" name="Picture 2" descr="Thumbnail for version as of 20:48, 8 January 2012"/>
          <p:cNvPicPr>
            <a:picLocks noChangeAspect="1" noChangeArrowheads="1"/>
          </p:cNvPicPr>
          <p:nvPr/>
        </p:nvPicPr>
        <p:blipFill>
          <a:blip r:embed="rId7" cstate="print"/>
          <a:srcRect/>
          <a:stretch>
            <a:fillRect/>
          </a:stretch>
        </p:blipFill>
        <p:spPr bwMode="auto">
          <a:xfrm>
            <a:off x="1712640" y="6237311"/>
            <a:ext cx="504056" cy="504057"/>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6199541" y="1142440"/>
            <a:ext cx="1871835" cy="1402850"/>
          </a:xfrm>
          <a:prstGeom prst="rect">
            <a:avLst/>
          </a:prstGeom>
          <a:noFill/>
          <a:ln w="9525">
            <a:noFill/>
            <a:round/>
            <a:headEnd/>
            <a:tailEnd/>
          </a:ln>
        </p:spPr>
      </p:pic>
      <p:pic>
        <p:nvPicPr>
          <p:cNvPr id="29699" name="Picture 2"/>
          <p:cNvPicPr>
            <a:picLocks noChangeAspect="1" noChangeArrowheads="1"/>
          </p:cNvPicPr>
          <p:nvPr/>
        </p:nvPicPr>
        <p:blipFill>
          <a:blip r:embed="rId4" cstate="print">
            <a:lum bright="-36000" contrast="66000"/>
          </a:blip>
          <a:srcRect/>
          <a:stretch>
            <a:fillRect/>
          </a:stretch>
        </p:blipFill>
        <p:spPr bwMode="auto">
          <a:xfrm>
            <a:off x="1618" y="-1680"/>
            <a:ext cx="9905999" cy="6856320"/>
          </a:xfrm>
          <a:prstGeom prst="rect">
            <a:avLst/>
          </a:prstGeom>
          <a:noFill/>
          <a:ln w="9525">
            <a:noFill/>
            <a:round/>
            <a:headEnd/>
            <a:tailEnd/>
          </a:ln>
        </p:spPr>
      </p:pic>
      <p:sp>
        <p:nvSpPr>
          <p:cNvPr id="4" name="3 Rectángulo"/>
          <p:cNvSpPr>
            <a:spLocks noChangeArrowheads="1"/>
          </p:cNvSpPr>
          <p:nvPr/>
        </p:nvSpPr>
        <p:spPr bwMode="auto">
          <a:xfrm>
            <a:off x="128464" y="548680"/>
            <a:ext cx="8193360" cy="5081516"/>
          </a:xfrm>
          <a:prstGeom prst="rect">
            <a:avLst/>
          </a:prstGeom>
          <a:noFill/>
          <a:ln w="9525">
            <a:noFill/>
            <a:miter lim="800000"/>
            <a:headEnd/>
            <a:tailEnd/>
          </a:ln>
        </p:spPr>
        <p:txBody>
          <a:bodyPr wrap="square" lIns="94613" tIns="47306" rIns="94613" bIns="47306">
            <a:spAutoFit/>
          </a:bodyPr>
          <a:lstStyle/>
          <a:p>
            <a:pPr algn="just"/>
            <a:r>
              <a:rPr lang="es-ES" sz="3600" b="1" dirty="0">
                <a:solidFill>
                  <a:schemeClr val="bg1"/>
                </a:solidFill>
              </a:rPr>
              <a:t>“Si el Desarrollo Sostenible es el paradigma, los objetivos, indicadores y formatos para su </a:t>
            </a:r>
            <a:r>
              <a:rPr lang="es-ES" sz="3600" b="1" u="sng" dirty="0">
                <a:solidFill>
                  <a:schemeClr val="bg1"/>
                </a:solidFill>
              </a:rPr>
              <a:t>evaluación</a:t>
            </a:r>
            <a:r>
              <a:rPr lang="es-ES" sz="3600" b="1" dirty="0">
                <a:solidFill>
                  <a:schemeClr val="bg1"/>
                </a:solidFill>
              </a:rPr>
              <a:t> (triples memorias) que deben demostrar y concretar la contribución de la empresa (pública o privada) a alcanzar la sostenibilidad global, no deberían estar limitados por la actuación o influencia de determinadas </a:t>
            </a:r>
            <a:r>
              <a:rPr lang="es-ES" sz="3600" b="1" dirty="0" smtClean="0">
                <a:solidFill>
                  <a:schemeClr val="bg1"/>
                </a:solidFill>
              </a:rPr>
              <a:t>organizaciones”</a:t>
            </a:r>
            <a:endParaRPr lang="en-US" sz="3600" b="1" dirty="0">
              <a:solidFill>
                <a:schemeClr val="bg1"/>
              </a:solidFill>
            </a:endParaRPr>
          </a:p>
        </p:txBody>
      </p:sp>
      <p:sp>
        <p:nvSpPr>
          <p:cNvPr id="29702" name="2 Marcador de número de diapositiva"/>
          <p:cNvSpPr>
            <a:spLocks noGrp="1"/>
          </p:cNvSpPr>
          <p:nvPr>
            <p:ph type="sldNum" sz="quarter" idx="10"/>
          </p:nvPr>
        </p:nvSpPr>
        <p:spPr>
          <a:xfrm>
            <a:off x="9467567" y="6547190"/>
            <a:ext cx="438434" cy="310810"/>
          </a:xfrm>
          <a:noFill/>
        </p:spPr>
        <p:txBody>
          <a:bodyPr/>
          <a:lstStyle/>
          <a:p>
            <a:pPr>
              <a:buFont typeface="Times New Roman" pitchFamily="18" charset="0"/>
              <a:buNone/>
            </a:pPr>
            <a:fld id="{F883BB91-1F30-49F8-8E92-5D44A1D7BABB}" type="slidenum">
              <a:rPr lang="en-US"/>
              <a:pPr>
                <a:buFont typeface="Times New Roman" pitchFamily="18" charset="0"/>
                <a:buNone/>
              </a:pPr>
              <a:t>16</a:t>
            </a:fld>
            <a:endParaRPr lang="en-US" dirty="0"/>
          </a:p>
        </p:txBody>
      </p:sp>
      <p:sp>
        <p:nvSpPr>
          <p:cNvPr id="8" name="7 Rectángulo"/>
          <p:cNvSpPr/>
          <p:nvPr/>
        </p:nvSpPr>
        <p:spPr>
          <a:xfrm>
            <a:off x="0" y="0"/>
            <a:ext cx="9906000" cy="584775"/>
          </a:xfrm>
          <a:prstGeom prst="rect">
            <a:avLst/>
          </a:prstGeom>
          <a:solidFill>
            <a:srgbClr val="FF0000"/>
          </a:solidFill>
        </p:spPr>
        <p:txBody>
          <a:bodyPr wrap="square">
            <a:spAutoFit/>
          </a:bodyPr>
          <a:lstStyle/>
          <a:p>
            <a:r>
              <a:rPr lang="es-ES" sz="3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Proyecto Democracia     -      Proyecto Igualdad</a:t>
            </a:r>
          </a:p>
        </p:txBody>
      </p:sp>
      <p:sp>
        <p:nvSpPr>
          <p:cNvPr id="10" name="9 Rectángulo"/>
          <p:cNvSpPr>
            <a:spLocks noChangeArrowheads="1"/>
          </p:cNvSpPr>
          <p:nvPr/>
        </p:nvSpPr>
        <p:spPr bwMode="auto">
          <a:xfrm>
            <a:off x="0" y="5609844"/>
            <a:ext cx="9906000" cy="1203532"/>
          </a:xfrm>
          <a:prstGeom prst="rect">
            <a:avLst/>
          </a:prstGeom>
          <a:solidFill>
            <a:srgbClr val="FF0000"/>
          </a:solidFill>
          <a:ln w="9525">
            <a:noFill/>
            <a:miter lim="800000"/>
            <a:headEnd/>
            <a:tailEnd/>
          </a:ln>
        </p:spPr>
        <p:txBody>
          <a:bodyPr wrap="square" lIns="94613" tIns="47306" rIns="94613" bIns="47306">
            <a:spAutoFit/>
          </a:bodyPr>
          <a:lstStyle/>
          <a:p>
            <a:r>
              <a:rPr lang="es-ES" sz="2400" b="1" dirty="0" smtClean="0">
                <a:solidFill>
                  <a:schemeClr val="bg1"/>
                </a:solidFill>
              </a:rPr>
              <a:t>En respuesta de CCOO a consulta sobre Directiva de información no financiera y documento sindical a Grupo líder RSE de la Unión Europea.       En documento conjunto GRI, Sociedad Civil y Sindicatos </a:t>
            </a:r>
            <a:endParaRPr lang="en-US" sz="2400" b="1" dirty="0">
              <a:solidFill>
                <a:schemeClr val="bg1"/>
              </a:solidFill>
            </a:endParaRPr>
          </a:p>
        </p:txBody>
      </p:sp>
      <p:pic>
        <p:nvPicPr>
          <p:cNvPr id="30722" name="Picture 2" descr="Home"/>
          <p:cNvPicPr>
            <a:picLocks noChangeAspect="1" noChangeArrowheads="1"/>
          </p:cNvPicPr>
          <p:nvPr/>
        </p:nvPicPr>
        <p:blipFill>
          <a:blip r:embed="rId5" cstate="print">
            <a:lum bright="100000" contrast="100000"/>
          </a:blip>
          <a:srcRect/>
          <a:stretch>
            <a:fillRect/>
          </a:stretch>
        </p:blipFill>
        <p:spPr bwMode="auto">
          <a:xfrm>
            <a:off x="7617296" y="6430855"/>
            <a:ext cx="792088" cy="382521"/>
          </a:xfrm>
          <a:prstGeom prst="rect">
            <a:avLst/>
          </a:prstGeom>
          <a:noFill/>
        </p:spPr>
      </p:pic>
      <p:pic>
        <p:nvPicPr>
          <p:cNvPr id="30723" name="Picture 3"/>
          <p:cNvPicPr>
            <a:picLocks noChangeAspect="1" noChangeArrowheads="1"/>
          </p:cNvPicPr>
          <p:nvPr/>
        </p:nvPicPr>
        <p:blipFill>
          <a:blip r:embed="rId6" cstate="print"/>
          <a:srcRect/>
          <a:stretch>
            <a:fillRect/>
          </a:stretch>
        </p:blipFill>
        <p:spPr bwMode="auto">
          <a:xfrm>
            <a:off x="8760072" y="6446399"/>
            <a:ext cx="585416" cy="366977"/>
          </a:xfrm>
          <a:prstGeom prst="rect">
            <a:avLst/>
          </a:prstGeom>
          <a:noFill/>
          <a:ln w="9525">
            <a:noFill/>
            <a:miter lim="800000"/>
            <a:headEnd/>
            <a:tailEnd/>
          </a:ln>
        </p:spPr>
      </p:pic>
      <p:pic>
        <p:nvPicPr>
          <p:cNvPr id="11" name="2 Imagen" descr="1665645-La_lucha_por_la_igualdad_Version2.jpg"/>
          <p:cNvPicPr>
            <a:picLocks noChangeAspect="1"/>
          </p:cNvPicPr>
          <p:nvPr/>
        </p:nvPicPr>
        <p:blipFill>
          <a:blip r:embed="rId7" cstate="print"/>
          <a:srcRect l="65257" t="8829" b="2627"/>
          <a:stretch>
            <a:fillRect/>
          </a:stretch>
        </p:blipFill>
        <p:spPr bwMode="auto">
          <a:xfrm>
            <a:off x="8525255" y="620688"/>
            <a:ext cx="1380749" cy="4968552"/>
          </a:xfrm>
          <a:prstGeom prst="rect">
            <a:avLst/>
          </a:prstGeom>
          <a:noFill/>
          <a:ln w="9525">
            <a:noFill/>
            <a:miter lim="800000"/>
            <a:headEnd/>
            <a:tailEnd/>
          </a:ln>
        </p:spPr>
      </p:pic>
      <p:pic>
        <p:nvPicPr>
          <p:cNvPr id="9" name="2 Imagen" descr="servicioslogo.png"/>
          <p:cNvPicPr>
            <a:picLocks noChangeAspect="1" noChangeArrowheads="1"/>
          </p:cNvPicPr>
          <p:nvPr/>
        </p:nvPicPr>
        <p:blipFill>
          <a:blip r:embed="rId8" cstate="print">
            <a:lum contrast="100000"/>
          </a:blip>
          <a:srcRect/>
          <a:stretch>
            <a:fillRect/>
          </a:stretch>
        </p:blipFill>
        <p:spPr bwMode="auto">
          <a:xfrm>
            <a:off x="8739024" y="44624"/>
            <a:ext cx="966504" cy="51504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6199541" y="1142440"/>
            <a:ext cx="1871835" cy="1402850"/>
          </a:xfrm>
          <a:prstGeom prst="rect">
            <a:avLst/>
          </a:prstGeom>
          <a:noFill/>
          <a:ln w="9525">
            <a:noFill/>
            <a:round/>
            <a:headEnd/>
            <a:tailEnd/>
          </a:ln>
        </p:spPr>
      </p:pic>
      <p:pic>
        <p:nvPicPr>
          <p:cNvPr id="29699" name="Picture 2"/>
          <p:cNvPicPr>
            <a:picLocks noChangeAspect="1" noChangeArrowheads="1"/>
          </p:cNvPicPr>
          <p:nvPr/>
        </p:nvPicPr>
        <p:blipFill>
          <a:blip r:embed="rId4" cstate="print">
            <a:lum bright="-36000" contrast="66000"/>
          </a:blip>
          <a:srcRect/>
          <a:stretch>
            <a:fillRect/>
          </a:stretch>
        </p:blipFill>
        <p:spPr bwMode="auto">
          <a:xfrm>
            <a:off x="1618" y="-1680"/>
            <a:ext cx="9905999" cy="6856320"/>
          </a:xfrm>
          <a:prstGeom prst="rect">
            <a:avLst/>
          </a:prstGeom>
          <a:noFill/>
          <a:ln w="9525">
            <a:noFill/>
            <a:round/>
            <a:headEnd/>
            <a:tailEnd/>
          </a:ln>
        </p:spPr>
      </p:pic>
      <p:sp>
        <p:nvSpPr>
          <p:cNvPr id="4" name="3 Rectángulo"/>
          <p:cNvSpPr>
            <a:spLocks noChangeArrowheads="1"/>
          </p:cNvSpPr>
          <p:nvPr/>
        </p:nvSpPr>
        <p:spPr bwMode="auto">
          <a:xfrm>
            <a:off x="128464" y="548680"/>
            <a:ext cx="8193360" cy="5081516"/>
          </a:xfrm>
          <a:prstGeom prst="rect">
            <a:avLst/>
          </a:prstGeom>
          <a:noFill/>
          <a:ln w="9525">
            <a:noFill/>
            <a:miter lim="800000"/>
            <a:headEnd/>
            <a:tailEnd/>
          </a:ln>
        </p:spPr>
        <p:txBody>
          <a:bodyPr wrap="square" lIns="94613" tIns="47306" rIns="94613" bIns="47306">
            <a:spAutoFit/>
          </a:bodyPr>
          <a:lstStyle/>
          <a:p>
            <a:pPr algn="just"/>
            <a:r>
              <a:rPr lang="en-US" sz="3600" b="1" dirty="0" smtClean="0">
                <a:solidFill>
                  <a:schemeClr val="bg1"/>
                </a:solidFill>
              </a:rPr>
              <a:t>"If Sustainable Development is the paradigm, the objectives, indicators and formats for its evaluation (triple memories) that must demonstrate and specify the contribution of the company (public or private) to reach global sustainability, should not be limited by the performance or influence of certain organizations "</a:t>
            </a:r>
            <a:endParaRPr lang="en-US" sz="3600" b="1" dirty="0">
              <a:solidFill>
                <a:schemeClr val="bg1"/>
              </a:solidFill>
            </a:endParaRPr>
          </a:p>
        </p:txBody>
      </p:sp>
      <p:sp>
        <p:nvSpPr>
          <p:cNvPr id="29702" name="2 Marcador de número de diapositiva"/>
          <p:cNvSpPr>
            <a:spLocks noGrp="1"/>
          </p:cNvSpPr>
          <p:nvPr>
            <p:ph type="sldNum" sz="quarter" idx="10"/>
          </p:nvPr>
        </p:nvSpPr>
        <p:spPr>
          <a:xfrm>
            <a:off x="9467567" y="6547190"/>
            <a:ext cx="438434" cy="310810"/>
          </a:xfrm>
          <a:noFill/>
        </p:spPr>
        <p:txBody>
          <a:bodyPr/>
          <a:lstStyle/>
          <a:p>
            <a:pPr>
              <a:buFont typeface="Times New Roman" pitchFamily="18" charset="0"/>
              <a:buNone/>
            </a:pPr>
            <a:fld id="{F883BB91-1F30-49F8-8E92-5D44A1D7BABB}" type="slidenum">
              <a:rPr lang="en-US"/>
              <a:pPr>
                <a:buFont typeface="Times New Roman" pitchFamily="18" charset="0"/>
                <a:buNone/>
              </a:pPr>
              <a:t>17</a:t>
            </a:fld>
            <a:endParaRPr lang="en-US" dirty="0"/>
          </a:p>
        </p:txBody>
      </p:sp>
      <p:sp>
        <p:nvSpPr>
          <p:cNvPr id="8" name="7 Rectángulo"/>
          <p:cNvSpPr/>
          <p:nvPr/>
        </p:nvSpPr>
        <p:spPr>
          <a:xfrm>
            <a:off x="0" y="0"/>
            <a:ext cx="9906000" cy="584775"/>
          </a:xfrm>
          <a:prstGeom prst="rect">
            <a:avLst/>
          </a:prstGeom>
          <a:solidFill>
            <a:srgbClr val="FF0000"/>
          </a:solidFill>
        </p:spPr>
        <p:txBody>
          <a:bodyPr wrap="square">
            <a:spAutoFit/>
          </a:bodyPr>
          <a:lstStyle/>
          <a:p>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r>
              <a:rPr lang="es-ES" sz="32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DimasoLab</a:t>
            </a:r>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t>
            </a:r>
            <a:r>
              <a:rPr lang="es-ES" sz="32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Democracy</a:t>
            </a:r>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Project - </a:t>
            </a:r>
            <a:r>
              <a:rPr lang="es-ES" sz="32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Equality</a:t>
            </a:r>
            <a:r>
              <a:rPr lang="es-E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Project</a:t>
            </a:r>
          </a:p>
        </p:txBody>
      </p:sp>
      <p:sp>
        <p:nvSpPr>
          <p:cNvPr id="10" name="9 Rectángulo"/>
          <p:cNvSpPr>
            <a:spLocks noChangeArrowheads="1"/>
          </p:cNvSpPr>
          <p:nvPr/>
        </p:nvSpPr>
        <p:spPr bwMode="auto">
          <a:xfrm>
            <a:off x="0" y="5609844"/>
            <a:ext cx="9906000" cy="1203532"/>
          </a:xfrm>
          <a:prstGeom prst="rect">
            <a:avLst/>
          </a:prstGeom>
          <a:solidFill>
            <a:srgbClr val="FF0000"/>
          </a:solidFill>
          <a:ln w="9525">
            <a:noFill/>
            <a:miter lim="800000"/>
            <a:headEnd/>
            <a:tailEnd/>
          </a:ln>
        </p:spPr>
        <p:txBody>
          <a:bodyPr wrap="square" lIns="94613" tIns="47306" rIns="94613" bIns="47306">
            <a:spAutoFit/>
          </a:bodyPr>
          <a:lstStyle/>
          <a:p>
            <a:r>
              <a:rPr lang="en-US" sz="2400" b="1" dirty="0" smtClean="0">
                <a:solidFill>
                  <a:schemeClr val="bg1"/>
                </a:solidFill>
              </a:rPr>
              <a:t>In response of CCOO to consultation on Directive of non-financial information and union document to Leader group RSE of the European Union. In a joint GRI document, Civil Society and Trade Unions</a:t>
            </a:r>
            <a:endParaRPr lang="en-US" sz="2400" b="1" dirty="0">
              <a:solidFill>
                <a:schemeClr val="bg1"/>
              </a:solidFill>
            </a:endParaRPr>
          </a:p>
        </p:txBody>
      </p:sp>
      <p:pic>
        <p:nvPicPr>
          <p:cNvPr id="30722" name="Picture 2" descr="Home"/>
          <p:cNvPicPr>
            <a:picLocks noChangeAspect="1" noChangeArrowheads="1"/>
          </p:cNvPicPr>
          <p:nvPr/>
        </p:nvPicPr>
        <p:blipFill>
          <a:blip r:embed="rId5" cstate="print">
            <a:lum bright="73000" contrast="100000"/>
          </a:blip>
          <a:srcRect/>
          <a:stretch>
            <a:fillRect/>
          </a:stretch>
        </p:blipFill>
        <p:spPr bwMode="auto">
          <a:xfrm>
            <a:off x="8831250" y="5661248"/>
            <a:ext cx="837940" cy="404664"/>
          </a:xfrm>
          <a:prstGeom prst="rect">
            <a:avLst/>
          </a:prstGeom>
          <a:noFill/>
        </p:spPr>
      </p:pic>
      <p:pic>
        <p:nvPicPr>
          <p:cNvPr id="30723" name="Picture 3"/>
          <p:cNvPicPr>
            <a:picLocks noChangeAspect="1" noChangeArrowheads="1"/>
          </p:cNvPicPr>
          <p:nvPr/>
        </p:nvPicPr>
        <p:blipFill>
          <a:blip r:embed="rId6" cstate="print"/>
          <a:srcRect/>
          <a:stretch>
            <a:fillRect/>
          </a:stretch>
        </p:blipFill>
        <p:spPr bwMode="auto">
          <a:xfrm>
            <a:off x="9057456" y="6401260"/>
            <a:ext cx="657424" cy="412116"/>
          </a:xfrm>
          <a:prstGeom prst="rect">
            <a:avLst/>
          </a:prstGeom>
          <a:noFill/>
          <a:ln w="9525">
            <a:noFill/>
            <a:miter lim="800000"/>
            <a:headEnd/>
            <a:tailEnd/>
          </a:ln>
        </p:spPr>
      </p:pic>
      <p:pic>
        <p:nvPicPr>
          <p:cNvPr id="11" name="2 Imagen" descr="1665645-La_lucha_por_la_igualdad_Version2.jpg"/>
          <p:cNvPicPr>
            <a:picLocks noChangeAspect="1"/>
          </p:cNvPicPr>
          <p:nvPr/>
        </p:nvPicPr>
        <p:blipFill>
          <a:blip r:embed="rId7" cstate="print"/>
          <a:srcRect l="65257" t="8829" b="2627"/>
          <a:stretch>
            <a:fillRect/>
          </a:stretch>
        </p:blipFill>
        <p:spPr bwMode="auto">
          <a:xfrm>
            <a:off x="8525255" y="620688"/>
            <a:ext cx="1380749" cy="4968552"/>
          </a:xfrm>
          <a:prstGeom prst="rect">
            <a:avLst/>
          </a:prstGeom>
          <a:noFill/>
          <a:ln w="9525">
            <a:noFill/>
            <a:miter lim="800000"/>
            <a:headEnd/>
            <a:tailEnd/>
          </a:ln>
        </p:spPr>
      </p:pic>
      <p:pic>
        <p:nvPicPr>
          <p:cNvPr id="9" name="2 Imagen" descr="servicioslogo.png"/>
          <p:cNvPicPr>
            <a:picLocks noChangeAspect="1" noChangeArrowheads="1"/>
          </p:cNvPicPr>
          <p:nvPr/>
        </p:nvPicPr>
        <p:blipFill>
          <a:blip r:embed="rId8" cstate="print">
            <a:lum contrast="100000"/>
          </a:blip>
          <a:srcRect/>
          <a:stretch>
            <a:fillRect/>
          </a:stretch>
        </p:blipFill>
        <p:spPr bwMode="auto">
          <a:xfrm>
            <a:off x="8739024" y="44624"/>
            <a:ext cx="966504" cy="51504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
          <p:cNvGraphicFramePr>
            <a:graphicFrameLocks noChangeAspect="1"/>
          </p:cNvGraphicFramePr>
          <p:nvPr/>
        </p:nvGraphicFramePr>
        <p:xfrm>
          <a:off x="4925483" y="4221088"/>
          <a:ext cx="4980517" cy="431800"/>
        </p:xfrm>
        <a:graphic>
          <a:graphicData uri="http://schemas.openxmlformats.org/presentationml/2006/ole">
            <p:oleObj spid="_x0000_s1026" r:id="rId4" imgW="6128145" imgH="405338" progId="Excel.Sheet.8">
              <p:embed/>
            </p:oleObj>
          </a:graphicData>
        </a:graphic>
      </p:graphicFrame>
      <p:graphicFrame>
        <p:nvGraphicFramePr>
          <p:cNvPr id="1027" name="Object 2"/>
          <p:cNvGraphicFramePr>
            <a:graphicFrameLocks noChangeAspect="1"/>
          </p:cNvGraphicFramePr>
          <p:nvPr/>
        </p:nvGraphicFramePr>
        <p:xfrm>
          <a:off x="5457056" y="5301208"/>
          <a:ext cx="3549650" cy="342900"/>
        </p:xfrm>
        <a:graphic>
          <a:graphicData uri="http://schemas.openxmlformats.org/presentationml/2006/ole">
            <p:oleObj spid="_x0000_s1027" name="Hoja de cálculo" r:id="rId5" imgW="3874815" imgH="405338" progId="Excel.Sheet.8">
              <p:embed/>
            </p:oleObj>
          </a:graphicData>
        </a:graphic>
      </p:graphicFrame>
      <p:pic>
        <p:nvPicPr>
          <p:cNvPr id="1029" name="Picture 4"/>
          <p:cNvPicPr>
            <a:picLocks noChangeAspect="1" noChangeArrowheads="1"/>
          </p:cNvPicPr>
          <p:nvPr/>
        </p:nvPicPr>
        <p:blipFill>
          <a:blip r:embed="rId6" cstate="print"/>
          <a:srcRect/>
          <a:stretch>
            <a:fillRect/>
          </a:stretch>
        </p:blipFill>
        <p:spPr bwMode="auto">
          <a:xfrm>
            <a:off x="7905328" y="4653136"/>
            <a:ext cx="1066271" cy="658812"/>
          </a:xfrm>
          <a:prstGeom prst="rect">
            <a:avLst/>
          </a:prstGeom>
          <a:noFill/>
          <a:ln w="9525">
            <a:noFill/>
            <a:round/>
            <a:headEnd/>
            <a:tailEnd/>
          </a:ln>
        </p:spPr>
      </p:pic>
      <p:pic>
        <p:nvPicPr>
          <p:cNvPr id="1030" name="Picture 5">
            <a:hlinkClick r:id="rId7"/>
          </p:cNvPr>
          <p:cNvPicPr>
            <a:picLocks noChangeAspect="1" noChangeArrowheads="1"/>
          </p:cNvPicPr>
          <p:nvPr/>
        </p:nvPicPr>
        <p:blipFill>
          <a:blip r:embed="rId8" cstate="print"/>
          <a:srcRect/>
          <a:stretch>
            <a:fillRect/>
          </a:stretch>
        </p:blipFill>
        <p:spPr bwMode="auto">
          <a:xfrm>
            <a:off x="5601072" y="4653136"/>
            <a:ext cx="1568450" cy="523875"/>
          </a:xfrm>
          <a:prstGeom prst="rect">
            <a:avLst/>
          </a:prstGeom>
          <a:noFill/>
          <a:ln w="9525">
            <a:noFill/>
            <a:round/>
            <a:headEnd/>
            <a:tailEnd/>
          </a:ln>
        </p:spPr>
      </p:pic>
      <p:pic>
        <p:nvPicPr>
          <p:cNvPr id="1031" name="Picture 6"/>
          <p:cNvPicPr>
            <a:picLocks noChangeAspect="1" noChangeArrowheads="1"/>
          </p:cNvPicPr>
          <p:nvPr/>
        </p:nvPicPr>
        <p:blipFill>
          <a:blip r:embed="rId9" cstate="print"/>
          <a:srcRect/>
          <a:stretch>
            <a:fillRect/>
          </a:stretch>
        </p:blipFill>
        <p:spPr bwMode="auto">
          <a:xfrm>
            <a:off x="5097016" y="5589240"/>
            <a:ext cx="4457700" cy="690562"/>
          </a:xfrm>
          <a:prstGeom prst="rect">
            <a:avLst/>
          </a:prstGeom>
          <a:noFill/>
          <a:ln w="9525">
            <a:noFill/>
            <a:round/>
            <a:headEnd/>
            <a:tailEnd/>
          </a:ln>
        </p:spPr>
      </p:pic>
      <p:sp>
        <p:nvSpPr>
          <p:cNvPr id="27655" name="Rectangle 7"/>
          <p:cNvSpPr>
            <a:spLocks noChangeArrowheads="1"/>
          </p:cNvSpPr>
          <p:nvPr/>
        </p:nvSpPr>
        <p:spPr bwMode="auto">
          <a:xfrm>
            <a:off x="0" y="2508947"/>
            <a:ext cx="9906000" cy="1424109"/>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rgbClr val="FFFFFF"/>
                </a:solidFill>
                <a:effectLst>
                  <a:outerShdw blurRad="38100" dist="38100" dir="2700000" algn="tl">
                    <a:srgbClr val="000000"/>
                  </a:outerShdw>
                </a:effectLst>
              </a:rPr>
              <a:t>2002: ‘Queremos influir para que la RSE NO sea patrimonio exclusivo de consultoras, agencias de rating, auditoras, escuelas de negocios (relación con origen crisis sistémica) </a:t>
            </a:r>
            <a:r>
              <a:rPr lang="es-ES_tradnl" sz="2400" b="1" dirty="0" smtClean="0">
                <a:solidFill>
                  <a:schemeClr val="bg1"/>
                </a:solidFill>
                <a:effectLst>
                  <a:outerShdw blurRad="38100" dist="38100" dir="2700000" algn="tl">
                    <a:srgbClr val="000000"/>
                  </a:outerShdw>
                </a:effectLst>
              </a:rPr>
              <a:t>Pueden ayudar, pero no dirigir los procesos ni determinar indicadores’</a:t>
            </a:r>
            <a:endParaRPr lang="es-ES_tradnl" b="1" dirty="0">
              <a:solidFill>
                <a:schemeClr val="bg1"/>
              </a:solidFill>
              <a:effectLst>
                <a:outerShdw blurRad="38100" dist="38100" dir="2700000" algn="tl">
                  <a:srgbClr val="000000"/>
                </a:outerShdw>
              </a:effectLst>
            </a:endParaRPr>
          </a:p>
        </p:txBody>
      </p:sp>
      <p:sp>
        <p:nvSpPr>
          <p:cNvPr id="27656" name="Rectangle 8"/>
          <p:cNvSpPr>
            <a:spLocks noChangeArrowheads="1"/>
          </p:cNvSpPr>
          <p:nvPr/>
        </p:nvSpPr>
        <p:spPr bwMode="auto">
          <a:xfrm>
            <a:off x="0" y="664380"/>
            <a:ext cx="9906000" cy="1756508"/>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lIns="90000" tIns="46800" rIns="90000" bIns="46800">
            <a:spAutoFit/>
          </a:bodyPr>
          <a:lstStyle/>
          <a:p>
            <a:pPr algn="just">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3200" b="1" dirty="0" smtClean="0">
                <a:solidFill>
                  <a:srgbClr val="FFFFFF"/>
                </a:solidFill>
                <a:effectLst>
                  <a:outerShdw blurRad="38100" dist="38100" dir="2700000" algn="tl">
                    <a:srgbClr val="000000"/>
                  </a:outerShdw>
                </a:effectLst>
              </a:rPr>
              <a:t>La RSE, como la vida, </a:t>
            </a:r>
            <a:r>
              <a:rPr lang="es-ES_tradnl" sz="3200" b="1" i="1" dirty="0" smtClean="0">
                <a:solidFill>
                  <a:srgbClr val="FFFFFF"/>
                </a:solidFill>
                <a:effectLst>
                  <a:outerShdw blurRad="38100" dist="38100" dir="2700000" algn="tl">
                    <a:srgbClr val="000000"/>
                  </a:outerShdw>
                </a:effectLst>
              </a:rPr>
              <a:t>es lo que va pasando mientras estamos en otras cosas</a:t>
            </a:r>
            <a:r>
              <a:rPr lang="es-ES_tradnl" sz="3200" b="1" dirty="0" smtClean="0">
                <a:solidFill>
                  <a:srgbClr val="FFFFFF"/>
                </a:solidFill>
                <a:effectLst>
                  <a:outerShdw blurRad="38100" dist="38100" dir="2700000" algn="tl">
                    <a:srgbClr val="000000"/>
                  </a:outerShdw>
                </a:effectLst>
              </a:rPr>
              <a:t>. </a:t>
            </a:r>
            <a:r>
              <a:rPr lang="es-ES_tradnl" sz="2800" b="1" dirty="0" smtClean="0">
                <a:solidFill>
                  <a:srgbClr val="FFFF00"/>
                </a:solidFill>
                <a:effectLst>
                  <a:outerShdw blurRad="38100" dist="38100" dir="2700000" algn="tl">
                    <a:srgbClr val="000000"/>
                  </a:outerShdw>
                </a:effectLst>
              </a:rPr>
              <a:t>Goldman Sachs </a:t>
            </a:r>
            <a:r>
              <a:rPr lang="es-ES_tradnl" sz="2800" b="1" dirty="0" smtClean="0">
                <a:solidFill>
                  <a:srgbClr val="FFFFFF"/>
                </a:solidFill>
                <a:effectLst>
                  <a:outerShdw blurRad="38100" dist="38100" dir="2700000" algn="tl">
                    <a:srgbClr val="000000"/>
                  </a:outerShdw>
                </a:effectLst>
              </a:rPr>
              <a:t>y las </a:t>
            </a:r>
            <a:r>
              <a:rPr lang="es-ES_tradnl" sz="2800" b="1" i="1" dirty="0" smtClean="0">
                <a:solidFill>
                  <a:srgbClr val="FFFF00"/>
                </a:solidFill>
                <a:effectLst>
                  <a:outerShdw blurRad="38100" dist="38100" dir="2700000" algn="tl">
                    <a:srgbClr val="000000"/>
                  </a:outerShdw>
                </a:effectLst>
              </a:rPr>
              <a:t>Big-Four</a:t>
            </a:r>
            <a:r>
              <a:rPr lang="es-ES_tradnl" sz="2800" b="1" dirty="0" smtClean="0">
                <a:solidFill>
                  <a:srgbClr val="FFFFFF"/>
                </a:solidFill>
                <a:effectLst>
                  <a:outerShdw blurRad="38100" dist="38100" dir="2700000" algn="tl">
                    <a:srgbClr val="000000"/>
                  </a:outerShdw>
                </a:effectLst>
              </a:rPr>
              <a:t> siguen acaparando poder. Y junto a las tecnológicas, van a por el </a:t>
            </a:r>
            <a:r>
              <a:rPr lang="es-ES_tradnl" sz="2800" b="1" i="1" dirty="0" smtClean="0">
                <a:solidFill>
                  <a:srgbClr val="FFFF00"/>
                </a:solidFill>
                <a:effectLst>
                  <a:outerShdw blurRad="38100" dist="38100" dir="2700000" algn="tl">
                    <a:srgbClr val="000000"/>
                  </a:outerShdw>
                </a:effectLst>
              </a:rPr>
              <a:t>Big-Data</a:t>
            </a:r>
            <a:endParaRPr lang="es-ES_tradnl" sz="2800" b="1" i="1" dirty="0">
              <a:solidFill>
                <a:srgbClr val="FFFF00"/>
              </a:solidFill>
              <a:effectLst>
                <a:outerShdw blurRad="38100" dist="38100" dir="2700000" algn="tl">
                  <a:srgbClr val="000000"/>
                </a:outerShdw>
              </a:effectLst>
            </a:endParaRPr>
          </a:p>
        </p:txBody>
      </p:sp>
      <p:pic>
        <p:nvPicPr>
          <p:cNvPr id="1035" name="Picture 2" descr="http://csridentity.com/GRI/organisationalstakeholderassembly.jpg"/>
          <p:cNvPicPr>
            <a:picLocks noChangeAspect="1" noChangeArrowheads="1"/>
          </p:cNvPicPr>
          <p:nvPr/>
        </p:nvPicPr>
        <p:blipFill>
          <a:blip r:embed="rId10" cstate="print"/>
          <a:srcRect/>
          <a:stretch>
            <a:fillRect/>
          </a:stretch>
        </p:blipFill>
        <p:spPr bwMode="auto">
          <a:xfrm>
            <a:off x="56456" y="4411935"/>
            <a:ext cx="4762104" cy="2257425"/>
          </a:xfrm>
          <a:prstGeom prst="rect">
            <a:avLst/>
          </a:prstGeom>
          <a:noFill/>
          <a:ln w="9525">
            <a:noFill/>
            <a:miter lim="800000"/>
            <a:headEnd/>
            <a:tailEnd/>
          </a:ln>
        </p:spPr>
      </p:pic>
      <p:sp>
        <p:nvSpPr>
          <p:cNvPr id="1036" name="AutoShape 17" descr="data:image/jpeg;base64,/9j/4AAQSkZJRgABAQAAAQABAAD/2wCEAAkGBxMREhQTExQVFRUWFx0bGBcXGRgdIBwZHiEhHB8cICAcHCgkGx8mGx0iIjEhJSkrLi4uGB82ODMsNygtLiwBCgoKBQUFDgUFDisZExkrKysrKysrKysrKysrKysrKysrKysrKysrKysrKysrKysrKysrKysrKysrKysrKysrK//AABEIAGoB2gMBIgACEQEDEQH/xAAcAAACAwEBAQEAAAAAAAAAAAAABwUGCAQDAgH/xABOEAACAQMCAwQGBAoFCgYDAAABAgMABBEFEgYhMQcTQVEUImFxgZEIMkKhFyNSVGJygpKisVODwtHSFRYkM0OTo7LB0xhVY5Sk4zREc//EABQBAQAAAAAAAAAAAAAAAAAAAAD/xAAUEQEAAAAAAAAAAAAAAAAAAAAA/9oADAMBAAIRAxEAPwB41jvj3Ujc6jeS5yGncKR+Qp2r/CBWu9Svkt4pJpTtjiQu5wThVGTyHXl4Urv89uGP6C3/APZD/t0Gd819wxs7BVyWYgAeZPICtC/57cMf0Fv/AOy/+upDQOI+H7q4ihtre3MzN6mLQLzUFs5MYxgDOfZQRHbvILXSbSzTABdEx+hEmP57aXvYZp/favCT0hR5D8BtH8TCp/6SOobry2g8IoS/xkbGPlGPnXb9GrT8veXBHRUjU/rEsw/hX5igrv0gNR73VSgP+phRCPacyH7nHyq+/Rw07ZZXE5GDLNtB81jUY/idh8DSW481H0nUbyXOQ07hT+ip2r/CBWluyTT+40izXxaPvD/WEuPuYD4UFvqndr2odxpF2w6ugjH9YwQ/wkn4VcaUH0kdQ22ltBnnJMXx5rGpHP4yD5UGfNx86ZcPYnqbKrBrf1gDgyNkZGcH1OtUPh+y9IureE/7WaNP3mC/9a2kBQZiuexjVkGVjjk9iyr/AGttPjs20RrLTbeCRdkiqTIMg+uzFjzBIPXHwqzVC8W8TQ6bbm4n3lAyrhACxLeQJA8z18KCaopXfh10z8i6/wB2n/cr6Tt00wnBW5HtMaf9JDQM+iorhziO21CLvbWUSJnB6gqfJlIBB945+FfHFvEUWnWr3UoZkQqNqY3EswUYyQPHPXoDQTFFVPgXj+11bvBAHR48bo5AobaejDBIIzy68uWeozbKAooqrtx1bDURpgEpuPMKuwep3nM7s8l9nWgtFFeN5dJCjSSOqIoyzMQAB5knpS2vu2i2Mhjs7a4vCPGNSAR5jkWx71FAz6KVWn9uNoZO7uree2YHBJG4L+sBhh8FNWvjvjuDSVhaZJHEpYKI9ufVAJJ3MPMUFqopS/h8sfze6+UX/co/D5Y/m918ov8AuUDaopW6b232c80UKW9zvldUXIixuYhR9vzNNKgKKKW3Hna5b6fKbeGM3NwpwwBwqN+STglm/RA9hIPKgZNFKPUO0PWrSEXN1pSLByyRJhhnpuGWKc+XrKOZpg8HcTw6nbLcw5AJKsrYyjjqpx7CD7iKCbqids+lvNpsksTMktse9VkJU7RycZHPGwlv2RV7r4niDqyMMqwII8weRHyoMaNxLekYN3ckeRmkx/zVpHsS1r0rSogxy8BaJv2ea/wMvyrN3FOjtZXc9s2fxUhUE+K9VPxUg/Gmd9HDWdlzcWhPKVBIv6yHBA9pVs/sUGgKUHb1xx3EX+T4GxLKMzEfZiPRc+Bfx/R/WFX7jriqPTLR7h8Fvqxpn68h6D3eJPgAaUHZHwjJql0+q3uXQSFlDdJZfPn9hD4dMgDoCKC8dj3Ck8EAurySV55V9RJGY91GfYx5Ow6+IHLlzpkVy6nqUNtGZZ5EijXqzsAPdz8T5eNLbVu3OwjbbBHNcHwYKEU/v+t/DQNOik8e3eNGAlsJ4wf0xnHsBUZ+dXbhDtCsdT9WCQrLjJhkG1/hzIb9knHjQWuiiqnxN2iWGnz9xcyMr7A/JGYYJIH1QefL7xQWyionhniKDUIe/tyxj3FQzKVyRjJAPPHPGfMGpagKK5dVv0toZZ5CQkSM7Y5naoycDxOBUfwpxPb6lE01sXMauUyylcsACcA+GGHOgmqKXmt9sFjaXj2kiT5jcI0iqhQZxk/X3YGefLPI9aYMUgYBlIKkAgg5BB5gg+IoPqiiojiviGLTrZ7qYMUQqCEALHcwXlkgeOevQGgl6Ki+GtbS+to7mNXVJMlQ4AbAJXJAJHPGetSbHHM8hQftFUDiHtf0y0JUSNcOOogAYfvkhT8CahY+2d3G+LS7p4/BxnGPghH30DZrik6n30utI7crCVgs8c1ufFmAdR79vrfw1cxxDZt6y3VuQeYPex9DzH2qDi7U7eeXTLiK2jaSWUKgVeu0sN38IPzrOf4NtV/Mpvkv99PbtZ7QZNI9HEUccjS7yQ+7kq7fySOpb7qXf4fbz82tv+J/ioKb+DbVfzKb5L/fV+7FeBry21Az3Vu8SpC+0tjm7ELgY/RLVx/h9vPza2/4n+KmX2YcazanbT3M8ccaxPtGzd9lQzE7ifBhQIntf1Dv9Xu2ByEcRj2d2oQj94H502Ox8Cy0Ca7P2u/m+CDYB84z86z9qV2ZppZW6yOzn3sST/OtB8b/AOgcMRw8g7QwxH9ZsM/3BqDPNtC0sioObOwUe0scfzNbWsrYRRpGvRFVR7lGB/Ksndlen+katZpjIEu8/wBWDJ/ZrXFAVnT6Rmob7+GEHlFCD+07En+ELWi6yP2qaj6Rq14+cgSmMf1YEf8ANaDj4E1eGzv7e5nV2jiYsQgBbO07cAkD62D1p4P28aaByiuz+xH/AN2qR2EcIW98bqS6hEqRhFQNnG5txPQjoAP3qbMvZZpDDHoaD3PIP5PQcHCHatb6ndLbQW84JDMWfuwFVR1OGJPPA5eLCq19JPUMQWlv+XI0h9yDaP8An+6r7w12f2Gnzme1jaNyhQ5d2G0kH7RPPKikr9IXUe81JYgeUMKgjyZiXP8ACVoOz6OujpNc3UsiK6xxKoDAEZds5wR1wn31N/SH0G2itre4jijjlM2wlFC7lKs3MDrgqMHwya8+wvXLGxsZ3uLmGJ5JidrON2xVAHq9TzLeFRnHl9dcSXEcWnwSPawkgSsCiM5xuYs3IADGF+tjPLngB4/RwlcX86jPdm3Jby3B12/zb5mrb9I7UNtnbwA85Zt2PNUX/E61aOzHgNNIgYFhJPLgyuOnLoi557Rk8zzJOeXICidqZN3r+nWg5qndlh+s+5/+GgoFBwzr02n3MdzCcOh5jwZftI3sI/v6itccL6/DqFtHcwn1XHMHqrD6yN7QfnyI5EUke3bgP0eQ6hbr+Kkb8coH1JD9v9Vz18m/WGK52S8dHS7nbISbWYgSD8g9BIB7PHHUeZAoNT0j+y4m84g1C7PNU7wKfe4RP+GrU2+ItUWCyuLkEEJC7qRg5wpIx4HPL50tfo3afttLq4IOZZgmT4iNc5+ch5+z2UFU7fuK5Jrv0FGIhgClwPtSkbsnzCqQB7d1OngHSLe1sbdbYLtaNHLjGZGKglyfEn7unhWfu3DRZLfVJZWB7u4w8beBwArD3hvDyK+deHAHaddaXiP/AF1tnnEx5rnrsb7PPnjmOvLJzQaG4i4Nt724tbiRRvtpN3Tm4AO1WPkHw3PPQj7RqV1DR7e4KtNBFKVBCmRFbaD1xuBxnA+VcHCHFdtqcPfW7E4OHRuTI3kw/wCoyD51O0Cd+kDHBb2EMUUUUbSzD6iKp2opJ6D8orVW+jxo6T3lxLIiusUIXDAEbnYYPP2IfnXR9JHUN13bQf0cJc+92x/JPvq0/Rx0/ZYzzEc5ZsD9VFH9pmoGL/m1Zblf0S33owZWEUYIYHIIIXIINStFFBx6zctFbzSLzZInYD2qpI+8VkvgK7QapaSTncPSFLM3P1ieTHP6RBzWsNc1a3tYmkuZEjjxglz19gHVjjwGTWONXjiWeUQMWh3t3TMCCUydpIPsoNMds/EEdtp8kH1p7od3HGOZOThmx1wB95Ar37HeGJNO08JNyllcyuv5G4KoX37VBPtJHhVV7Dltb3vLucvPqMbYZ5m3FU6IYx9kY5Z6gg9ARTbvbtIY3lkYIiKWZj0AHMmg96KrfAvGEWqwPNErJskZCrDy5qc9DlSCR4E49pslBn76RuhbLiC8UerMvduf006E+0ocf1dLrgbWvQb+2uScLHIN55n1G9V+n6DGtE9uNrG+jztJ1jaN0OM4feFHzViPcTWWaBsXDzcVaqFXclnBnBx9SLPM+XeSEch7PEKadWv6xa6NY72ASKJQkUa8izY9VF9pxknyBJ6Vy9mPDsdjp8CKuHkRZJT4mRgCc+wdAPIUm/pCa801+tqD+Lt0GR/6jjcT7fV2j2c/Ogrl/qd9xDfpGTlnbEcYJ7uJOpPuA5lupx7hWiuCuBbTS4wsSBpcevMwG9j44P2V/RHL3nnVD+jpw6EgmvmHryt3cZ8kXmxHvfl+xTkoOPVtLhuomhnjWSNhzVhn4jyI8COYrJfGOjPpWoywo7AxOGikGQ20gOhyPEAgEjxBrYFZi7fZlbV3APNIo1b2HG7+TD50D17NeJTqWnw3D47zmkuPy15E+zIw2PDdWdu1/UO/1e7YHIRxGPZ3ahCP3gfmabX0eMppc7tyX0lyPcEjyfu+6kFcyPd3TMB688xIH6UjZ/maDU3ZNp/caRZr4tH3h/rCZB9zAfCrdXjZ24ijSNeiKFHuAwP5V7UFC7cNS7jSJxnDTMkQ9uTuYfuK1dHY/YejaPa55F1MpPsclh/Bj5VTfpGXTOLGzTmZJGfHtGET572+VX/i+YWGkXG04EVsY09+3u1+8igynr16bi5nn5/jZXfP6zEgfL+VOPsH4++rptw3n6O5PxMRP3r8R+SK+OyrgeO/0W5SUANPMTE+MlDGoVW/eLgjxBPnSg1TT5rK4eGTMc0L4OCQQw5hlPyIPtBoNp0ovpH6jss7eAHnLNuI81RT/acfKrL2UccrqlthyBcw4WVfyvKQew+PkQfDGaH2u/6Zrun2WNyr3YYf/wBHy/8Aw1BoG3w5bLZWECSMEWC3XezEADaoLMT4Dqc1nvtQ7TpdRdoYGaO0BwAMgy/pP+j5J8+fRj/SF19oLKO2Q4a5c7sf0aYJHxYr8MjxpYdiWgC81OMuMx26mZh4EqQEH75B/ZNA0OyrsritY0ubyMSXLAMEcZWEdQMHrJ5k9DyHQktWiigpfaH2eW+qREhUjuRjZMBz9z4+suPPp4VJ2fDtrDGkSwxlY1CAsoJIUYGT4nl1qw1xSdT76Cj9pHZk2rzxy+l9yscewJ3W/nkktnvF65Axj7NVL/w9n/zD/wCP/wDdVB474tun1G7MdzOiCZ1VUlcDah2DABwMgZ+NQP8AnNe/ndz/AL6T/FQNz/w9n/zD/wCP/wDdTC4e4I9D0uTT0n9aRZQZ+7xzkyN2zd4LgfW8KzD/AJzXv53c/wC+k/xUf5zXv53c/wC+k/xUDft/o/BWUtfblBBK+j4yM8xnvuWRXt9JTUMQ2duPtO8h9mwBR/zn5Umv85r387uf99J/irkvtRmnIM0skpAwDI7NgeQ3E4oGd9HPT99/NNjlFAR+07AD+FWrRdKD6N2nbLO5nxgyzBPesa5H3yMPhTfoPC9uRFG8jdEVmPuUZP8AKsUXU7SO8jfWdix95OT99av7W9Q7jSLxvFo+7H9YQh+5ifhWS6DS/wBH3T+60vvPGaZ2+C4jH3qfnTMpD8J9strY2VvbejTM0UYUkMgBbqxHjgsSa6pvpBL9ixY/rTgfyjNA7qx/2i6j6Rqd5L4GZlH6qHYv8KitRw68f8m+nSoIz6MZygO7A2bwM4GTj76yNpVmbm4ihyd00qpnqcuwXPt5mgvvaPwYLXTtMukTaWhVJ8D/AGjDvAT7ebKT+ioqc+jtxNsllsHb1ZfxkWfy1HrKPegz+wabvG/Dy32nz2oAy0f4v2OvNPhuAHuJrJWk6hJaXEcyZWSFwwByOanofYehHtNBtWkZwifTeK7ufHKDvMH9QC3B+I503bXXopLIXqH8WYTL7gF3EH2jBB9opU/RxtWc312/MuyJu8z6zv8AzWgct/ZpPG8Uqh43UqynoQeRFZL7ROEJNKu2hOWib1oZD9pPI/pL0I9x6EVruqx2hcIR6raNC2FkX1oX/Jf/AAnoR/1AoM/WXaFJ/ke402QsSdohfriPcC8Z9gA5ewkcsCnt2Qaf3GkWi+LoZD/WEsP4SPlWWrjTJY5zbuhWUPsKHqGzjHz8a1NxzrK6RpLMh2ukaww9P9YRtXHntALY8kNBY9a0eC8iMNxGssZ+yw6HzB6qfaOdZ67UeyhtORrq2YyWwI3K31o8nA5/aXJxnqMjr1p08H8c2d7bxuLiMSbB3kbuqsrY55BOcZ6HoapnbL2gWxtZLG2kWeefCt3Z3BF3cwSMgscbdo5jJJxyyFL+jvcuupOgJ2PA24eHqlSD7wTjP6R860jSs7D+BJLCJ7q5XZPMoVUPVIs5wfJmIBI8Aq+OQGjLIFBY8gAST7BQZS7YtQ7/AFe6OchGEY9mxQpH72a0D2Taf3Gk2a+LR94f6wl/5MKyzdSveXTMB69xMSB+lI2cfM1s6zthFGka/VRQo9yjA+4UHtUHxpxJHptpLdON20YRM43OeSr7OfU+ABNTlLjt60iW50zdEC3cSrKyjqUAZSfhuz7gaBacCQTcRap3l+5kjhUyNH0XGQFjUZ9VckZ8SFOSSc0we23gZbq0FxboBNar9VQBuhHMoAPyfrAfrDxpPdlnGI0q872RWaKRCkgXGQCQQwz1II6eRNPWXtg0jblZ3dvCNYZtxPkNyBc/GgzvwRxNJpt3HcpzA9WRfy4z9Zf+o9oFOLVr6XieYWtqXi02JgZ5yCDI3UIoPl4A9PrH7IKo480KSGU3ItJbW2uXYwJJjcAMEggfU5nIU+HnjNXnsE437mT/ACfO2I5WzCx+zIeqe5vD9L9agemjaVDaQpBAgSNBhVH3k+ZJ5knmSa7aKKBUfSM1DZp8MIODLOMjzRFJP8RWkBotl39xBD/Syon7zBf+tNP6SOobru2g/o4S/wAZGx/KMfOqr2NWHf6vajGVjLSN7Nikqf39vzoNWIoAAHQchWTO1tSNXvd3XvB8iqkfditaUkO3zgeSRhqNuhcBQs6qMkBfqyY8Rjk3kAD0yQF/7IoQmj2YHihJ95ZifvNXCkz2H8f262y2FzIsUkZPdM5AV1Y527jyDBiRg9QRjPPDYu9Zt4kLyTxIg+0zqB8yaDovbtIY3lkYKiKWZj0CgZJ+VY64k1R9QvZp9rFp5SUQDJwThEwOpC4X4Ux+1PtGbU2Gn6crvEx9ZlVt0zDmFVcZ2DGemSR4Ac7V2S9lfoRW7vADcf7OLkRF+kT0L+7kPaegS0mmnSOHJYj/AKxLZ95HP8bLnPvAZ8A+SikV2W2In1ayQ9BKH/3YMn9mtPca6Ob2xubZSA0kZC56bhzXPs3AVlXh3UZdK1CKV42D28nrxsMHHNWXn0O0nHwoNi0VXdG450+6jEkd1CMjJV3VGX2FWII9/TyJqucadrFpaoY7R1u7luSJF6yhjyBZl5Hn9lSSeQ5ZzQVTiXF/xXbQjmtsE3eQ7sGc/ewX31YvpCaj3WmCMdZ5kU/qrmTP7yr86+uyDgqa172/vcm7uckhuqKTuO7yZm5keAAHLmKq/wBIKU3F7p9kp9YgnHtlcIvx9Q/P20DL7L9O9H0qzjxgmIOR7ZMyH72qr9t3AnpsHpcC5uIF9ZQOckQ5ke1l6jz5jnypm28QRVReQUAD3AYFelBjThTiGXTrqO5hPrIfWXPJ0P1kPsI+RAPUCmXwDfLqvEr3ihgio0iq2MgBFhAPuLA8vGo/tv4E9Dn9MgX/AEedvXA6Rynnj2K3UeRyOXKp/wCjVp//AOZcH9CNT82b+zQcf0lQ3pFn+T3T49+4Z+7Fen0aFHe3x+1six7svn7wKYXaxwUdVtAseBPCS8WeQblhkJ8Nwxz81HhmkT2f8RyaHqBNxG6qQY54yMMAcEMAfEEA+0Z880GragePNUNpp13OrbXSFtjeTn1VP7xFfWn8YWE6CSO7gKkZ5yKpHvViGU+wgGlz25cZ2klgbWC4imkkkXcI2D4RTuJJXIHrBRjOfkaCq9nXHeq3uo2ttJdu0bPlxsiGUQFyCQmcELjr40/5Op99IH6Oenb7+aY9IYcftOQB/CrU/pOp99BBN2c6USSbKEk9Tg/31+fg30r8yh+R/vq10UFU/BvpX5lD8j/fR+DfSvzKH5H++rXRQVT8G+lfmUPyP99H4N9K/Mofkf76tdFBxaRpUNpGIbeNY4wSQq9MnmfvrtoooOHWdHgu4+6uI1ljyDtbOMjoeRqC/BtpX5lD8j/fVrooKp+DbSvzKH5H++j8G2lfmUPyP99Wuig45dLhaD0YoDDsEfd88bAMbfdjlUPY8BabDIksdpEjowZWAOQw6Ec6slFAVWLns+0yR2keziZ3YsxIPNick9fOrPRQRltoFtHbm0SJVt2DAxDO3DZ3Dr0OT86+tE0O3skMdtEsSM24qvi2AM/ID5VI0UBRRRQQt9wlZTzi5lt42mBUiQjnlfqnl1IwPkK69b0W3vIjDcxLLGTnDDoemQeqnBPMc+dd9FAuZOxTSichJlHkJWx9+T99WDhvgLT7A77e3UP/AEjkuw9xYnb8MVZqKArzuIVkVkYZVgVYeYIwR8q9KKCs2vZ9pkTpIlnErowZWAPJlOQevgRVmoooCiiigqGqdmOlXDl5LRAx5nu2eMEnxIRgPuqS0Pg6wsiDb20UbD7eMt+82W++p2igj9a0S3vEEdzEkqBtwVh0YZGR7cEj41Cp2c6WCCLOIEHII3Ag+Y58qtVFACiiiggdX4MsLuQy3FtHLIQAWbOcDoOtfWi8IWNnJ3tvbRxOVK7lznacEjmfYKnKKAooooKdrnZhpd2xd7YI55loiUyT1JCnaT7SKi4exXSVOTHK/saVsfw4NMWigitD4btLIYtoI4s9Sq+sfex5n4mpWiigKgeI+DrG/wCdzbpI3TfzV8eW5SGx7M4qeooFwexPSs52Te7vT/dmrLw7wPYWB3W9uiv/AEhyz/BmJI+GKsVFAVEXvDFpNcJcyQI86bdshzkbTlcc/A86l6KAooooObUrCK4iaGZFkjcYZGGQfH+Yz8K59E0O3skMdtEsSM24qvi2AM/ID5VI0UBUPxBwvZ3y4uoI5cDAYjDAexhhh8DUxRQLmTsU0onISZfYJWx9+T99SGm9lGkwnItQ585Wd/uJ2/dV2ooOeysYoVCRRpGo6KihR8gK8pOp99dtcUnU++g7aKKKAooooCiiigKKKKAopd6r2md5deg6ZB6Zcc9z7tsSY6kt9oA9TyHMAEnlXpql3xBbxGfbp0+wbnhjWcNgczsLN6xx5/AHpQMCiqb2c9oMOro+1TFNHjfETnkejKcDcueXQEH3gm5UBRRRQFFFVftO1VrTS7qZGKOECowJBDOwQEEdCM5oLRRS67FLq6n057i4meaSSR+7MjE4VQFA9g3hulffZha6yJbmTVHOxsbIyUPrZ5ldhIVccsePwoGFRVTfj62OoLp0QeWcsRIQMJHtXcck9TgdACM+Iq2UBRRRQFFK7Xu0y4i1gaZDBE4MkSb23ZG8KWOAcHAbPwpo0BRRRQFFU3tT4xfSbVJo0R3eUJtfOMbWYnkRz9X76hNH4t1y6t47iHT7ZkkGVzNtOMkZwxGOlAzaK4tFlmeCJrhFjmKgyIpyFY9VByc46ZzXbQFFFFAUUUUBRRRQFFVfjfju10pU7/e0kgPdxxrktjAPM4AGSOpz5A1I6/qRhsJ7gjayW7vtz0YITjPnnlmgl6KU/YFqF3dRXM9zcSzAOsaCRicEDcx5nqdy/KmxQFFLrUrXWpNajaN+709Cp5FNrJgb1Zc7i5OQDjlyNMWgKKKKAooooCil72r8fTaQbbu4o5VmEmd5YYKbPLz3fdVx4b1E3NpbXDABpoY5CB0BdQxAz4ZNBI0Us7XtR77Whp0UaNDvZDLk5LKjE4HTG8bfcM+NXnibWksbWa5k+rEhOPym6Ko9rMQPjQSdFRPCt5cT2sU1yiRSyLuMaZwoPNQc884wT5E48M1LUBRRSy7Te0ubS7qK2hhjmMkYY7iwIJYqAMdc4oGbRVGub7X41L+jafLgZ7uOSYOfYCwC5rm4A7UodSlNtLE1tcjOEY5DbfrAEgEMMElSOgPM4NAwqKKKArik6n3121xSdT76DtooooCiiigKKKKApeduXEL2emlYiVkuHEW4dVTBZyPeBt/b9lMOll2+6DLdWCSRKXNvJvZRzPdkEMQPHBwfdk+FAdgWgLb6cLgj8ZcsWJ8dikqo93It+1TLdgASeQAyfdS+7GOJbefTYIRIiywKUeMkA8icMAeoIxzHjkeFcfapx4giawsW9Iu7gGPEXrbFI9b6v2yMgAcxnJxgZCg9hD79ZmaMYQwynHTCF1wPmRVv4J4uvr7XbmDvz6JC0x7sJHgqrd2o3bd3UhuvhUp2Y8Fvo9jPNKAbqRCzKOewKCVjHmc8zjlkgc8ZNC7AtdtbWS9e6nSJmWPaZGxuALl8E/WOdvLrQWjj7iy+XW7awtJzHHIIlkASNubsdzZZSRiPB+FMPiW2vpdkdnNFbghu8mZO8dem0IhIU555LHlgUnOCLr/KXFEtzhgsfeOqsMHaiiFcg81PMHHgakJuKptS1ySyluntbOF5FKI/dGQxZBBcEN6zDOM/VHLB50Hhqmv6ppWsW9o18bxJWiLKyKMrI5TbgZ2MMZBB8V5Y5VYfpFah3enxxDrNOM/qoCx/i21TdGt7a64njFsqC3hbcpH2jGm7fk83Jl5hueRg5Ndvb3N6TqVjZKfAdPypnC/PCg/GguE9y+k8NRvEe7lS3jIOAdskrAnkcjO5zXV2YX97e6U09xcnvZWfu5e7j/FovqclChWO5WPMePsqE+kTqAisILdcDvZc4/QjX/Ey1OqpsOHPVGHSxzgeDumSfg7E0C07ItNnv9RvLtLp4mXJMojiZnMrE9GUquQp+qBjw5VZuMeMb6x16G3M59EleFu72R8kchG9bbu+uGPWuj6OECrYzvkb3uCPDOFRSPvY1FfSR08q1ldryI3RlvHIw6f26C9cea7cCe10+xfZdXDb3k2q3cwL9ZyGBHM8hkc9pHUirpEuAASWwAMnGT7TjlmqZ2caTKRJqN2P9KvMNtwfxUIA7uIZ5jl6x6cyM8xmrFxNqItrS4nP+yhdh7wpIHxPKgR3Z+PTuJ57jqI3nkHtUfil/wCYH4VOcScZ6kdfFhZyDYHjHdER7ThA77m2FguM5xzwDjBrj+jXY+te3BHQRxhvfuZv5LXn2Qt6br19edVAlZT5b3AT/h5FB48fcQ6zpF9DvvROJAHCLGqoRuwY9mDgeG7OefXNP0UhuNz6fxRa24OVhaJSPDC5mcfI4p9UCL+krqHrWcAPQPIw9+FX+TVa+H+LZ7aG1tRpN+AiRxb2QAcgF3EjOBnmTS87R72O44kiWRkWKGSCN2cgKEUiR8k8vtMOfjT00/iqyuJBFDdQyyEEhY3VjgcyfVJxQLTtu4t1DTrm39GnMcUsZyuyNgXVuZyyk8wy9D4VeeO9fkgtkS153V2wjth5M3MyHkeSLliSMdM1SPpJ2W61tZsc0mKZ9jrn+aCpzsvikvVi1K4BBWBILZT4KqgTS++SUHB67VHnQR/H3G9zYm10y2cTX0oRXndV5M52ghQNoZm54IIUY5HNRvaFrV9oUtlIt7Ndd7v76OYR7W2bM7AqAoDvPiSMDmedVniyKJOKCb4DuHkQkv8AVKGMKpz+SGABPhtPlTZbhbRGkSPubVpHyUTIYkAZJABPLHj06UEH238Y3Gnw2vospikldiTtRsooGR66kDm4r14Yudaurq1lmDRWCx8892HlITk8ij1l3Pz2gAAYGPOo9sL+ma5Y2Qwyr3SsPIyPls/1YU4p8igTnBvGV9/l6bT7qcvEGmSNSkY5r66HKqCfUU/OrXd61c3erLZ2kpjgtVD3jgIdzNzSEFlOMgcyMHBbxWll2nCax4iiuLdN8sqxuiflOQYdvx2/xU5eB+HfQLYRsd80jGSeTxeZ+bH3A8h7BQJjjyxmvOIYLM3LSEMuGKRjulJMpUADDbUx9bJPjV/7Wp5LTQ5Y5Z2mlkZY+9ZUQtufcRtQBR+LBHIdBVO7PZRc8T3s0mAY+/K7vDaywjr47Cfvru+kpqWI7O2H2neU/sgKvz3N8qDg4Z07VItBM9tcJaxxrLPtC5kmAySxY/6sbVwoA54yTzAFy7D+KLm/tJTdP3jRS7VkIAJBUHBwACR5+2vztIlFhw8YVIB7qK3X252hv4A1RXAR9A4ZmuOSu6TSAn8s5jj+ZVfnQHZFxbfalfXRlnL2sSkomyMYLv6nMKG5IG6muXWuM9SfiA2NnIDEHUCNlTbyjDOWbYXCg5JAOSBgYJrq+jhYhLK5nIx3k23P6KKD/NzUL2Kn0zWb+95kYkZc55d7JlfdhQRig8+NuIdZ0nUIQ956SJAHEaxqqkbiDHtwcdMAg559c1cO2Hj2fTzDa2YHpE4zvIB2rnau0HkWLeJyBt6c+VR4rIv+K7eHqsLRr7+7BnYfMkH3GpXtsnsnvbKF5GhugVPpHIpFEWyC6keudwJABXGck45UHH2p6jf6QtmU1G4kllDd8G7vaSu3JQd36gyxGDnw8jlw6DbskCBpJZSRuLTFC/PntOxFHLp0FL600nT9QvYp7vU4L6aMARQxmONORz/qw7M5zzPPn4jAxTRoFD9JK3zZ20n5M5X95GP9iu6016SLQrCK353d1EkFuPJsbWk9gRRknwOK9+3+3DaSzY+pNGw+OV/tVE9hOkSSwx3txzWFGgtF8Au5mkk69Sx2Z5ckI8qCjajoq6PxBZxoSUD253E8zuwjsfe2449tNniZf8p6lDYDnb2m24u/Iv8A7GI/exB6j3UvfpDwmLULS4XqYgAP0o3Lf2x8qZnDugzw6bcFud9dpLNKf/WkU7UHM4CDCgdOR86Cs6bxhda3qUlraTNbWUAYvLGFMkgB2jDMGC7icjl0BJz0H1wZxVdR63caXNO1zCN3dvIF3qVAfmygZ5ZByOoGMcwaZ2FWFjLJdxXqRmTEZjWU4PLeHAzjnkrkf3U5+HND0yOV5bOKDvE9V3i54LDJUkEjOMEjrzHnQWWs98SZvuK4ohzWKaJf2YlErj5hhWgncKCScADJPsrO/Y9dJca1c3srKgxLIpdlHrSNgAZP5LN0oNFVnLR1EvFjGEeqLqUnH6IbefiwPPxz7aaPHfaVb2cTR20i3F242xRxevhjyBbbnpnO3qentEF2T9n89lDNd3AIvJo2Eak5KA88sfy2bBPkB5k0H3cca3OqaodO0+TuIItxnuQqs5CHDbNwIA3EKDg9c9OVcPEfE93ouq21ubqW6tplQus/dl13OUJDKi9MZHgeY9tRn0boQs1+HG2RVjG1uRAy+7kfIgZ8uVed1anXeIt8XrWtqyBpR9UrGdxAPQ7pCwGOo50D7rik6n3121xSdT76DtooooCiiigKKKKAooooKvrPZ7pt1vMlpEGfOXQbGyftZXHPx559uaWNnpWocNXgEEHptpcNgbY/xn6u5QSrAD2qQCcA5w9qKDnsLgyxq5jeMsMlJMbl9hwSM+4moi14J06Kbv0tIFkzkMEHI+YHRT7QKn6KCN0/h+1gkaWG3hjkYEM6IqsQSCckDJyQDz8q47/gzT55u/ltIZJT1ZkB3frDo3xBqeooIWbhOxe4F01tEZwQRIVGcrjafLIwMHqMCve44etJJhO9tC8wKkStGpcFcbSGIyMYGPdUnRQR2q6Da3RU3FvFMVBC94itgHrjcDjOPDyrrltUaMxMitGV2lCAVKkY2kHkRjlivaighNF4RsbNzJb20UTkEblHPB6gE8wPYKqmqsutaktqAGs9PcSTt1ElzzCxD2Lk7vPmD4UwL04jcjkQp/lVd7O7VI7ZxGioDKxO1QMnC8zjqeXX2UForwvrOOdGjlRZI2+sjgEHnnmD15iveig4NO0W2t1ZIIIokf6yxoqg8scwoHhXzpWg2tqWNvbwwlgAxjRVyB0ztAz1qRooIyLh60Wb0hbeET5J70RrvywIJ3YzzBI6+NSdFFBCXHCGnyOzvZ2zu5LMzRRsSTzJJI5nNeuncM2VvJ3kFrBE+CN0caKcHqMqBUtRQcmp6ZDcp3c8UcqZztkUMMjocEYzz++va1t0iRY41CIgCqqjACjkAAOgAr1ooIvW+HbW9AFzBHNt+qXUEjPXB6j4GvnROGrSyz6NbxREjBZVG4jyLdSPZmpaigjJOHrRpvSDbwmfIbvSi78gYB3YzyAA6+FSMjhQSSAAMknoAPGvqoXjFQbOVSAQ20EHoQWAII8QRyxQVbhUf5Wv31Rl/wBHt90NkCPrHJEkx959VfjyBHNh1FcKwqlnbKihVESYCgADkD0HtqVoICfgvT3nNw9pC0pO4sVBy3XJHQnPjiuzU+HbS5YPPbQzOBtDSRqxAyTgEjkMkn41J0UHFqmkwXShLiGOZVOQsiqwBxjOGGM4J5+2vl9Ft2gFsYIjAMYiKLswDkDbjHI8676KDisdJggjMUUUccZzlEUKvPkeQ5c689K0K2tdxt4Iod+N3doq5xnGdoGcZPzqRooIyDh20Sb0hbaFZiWYyiNQ+WzuO7GcnJz76XHBtvbcRS3N5fQoxhk7qGE+qY4h6wL7SGdiSfrEgFWwBk02qQvbRAsGoWzQqsTSuO8aMBS+SudxXG7Pjmg+OI+CbZtbtbbTE292VkutrMyxYbdkkk7W2j6ufFemaftRPC+nxQ26CKKOMMMsEVVyfM4AyfbUtQc2oWEVwhjmjSWM4yjqGU4ORkHkedfdpapEixxoqIowqqAAB5ADpXtRQcGoaLb3DI80EUrR80Z0VipyD6pI5cwOnlXfRRQV7U+CNOuZDLNaQvITkttwSfM4xu+NTGnafFboI4Y0ijHREUKB58hXTRQfE0QdSrAFWBBB6EHkR8qgW4G0w/8A6Nr8IYx/IVYaKCL0rh20tTut7aCJj1ZI0U/MDNSlFFBA6nwbYXMhlltYmkb6z7cFvD1iuN3LlzzUppunQ2yCOCNIkHRUUKPfgePtrqooCuKTqffXbXFJ1PvoP//Z"/>
          <p:cNvSpPr>
            <a:spLocks noChangeAspect="1" noChangeArrowheads="1"/>
          </p:cNvSpPr>
          <p:nvPr/>
        </p:nvSpPr>
        <p:spPr bwMode="auto">
          <a:xfrm>
            <a:off x="168540" y="-144463"/>
            <a:ext cx="330200" cy="304801"/>
          </a:xfrm>
          <a:prstGeom prst="rect">
            <a:avLst/>
          </a:prstGeom>
          <a:noFill/>
          <a:ln w="9525">
            <a:noFill/>
            <a:miter lim="800000"/>
            <a:headEnd/>
            <a:tailEnd/>
          </a:ln>
        </p:spPr>
        <p:txBody>
          <a:bodyPr/>
          <a:lstStyle/>
          <a:p>
            <a:endParaRPr lang="en-US" dirty="0"/>
          </a:p>
        </p:txBody>
      </p:sp>
      <p:pic>
        <p:nvPicPr>
          <p:cNvPr id="1037" name="15 Imagen" descr="ernsyoung.jpg"/>
          <p:cNvPicPr>
            <a:picLocks noChangeAspect="1"/>
          </p:cNvPicPr>
          <p:nvPr/>
        </p:nvPicPr>
        <p:blipFill>
          <a:blip r:embed="rId11" cstate="print"/>
          <a:srcRect/>
          <a:stretch>
            <a:fillRect/>
          </a:stretch>
        </p:blipFill>
        <p:spPr bwMode="auto">
          <a:xfrm>
            <a:off x="5889104" y="6093296"/>
            <a:ext cx="2725870" cy="563563"/>
          </a:xfrm>
          <a:prstGeom prst="rect">
            <a:avLst/>
          </a:prstGeom>
          <a:noFill/>
          <a:ln w="9525">
            <a:noFill/>
            <a:miter lim="800000"/>
            <a:headEnd/>
            <a:tailEnd/>
          </a:ln>
        </p:spPr>
      </p:pic>
      <p:pic>
        <p:nvPicPr>
          <p:cNvPr id="13" name="2 Imagen" descr="servicioslogo.png"/>
          <p:cNvPicPr>
            <a:picLocks noChangeAspect="1" noChangeArrowheads="1"/>
          </p:cNvPicPr>
          <p:nvPr/>
        </p:nvPicPr>
        <p:blipFill>
          <a:blip r:embed="rId12" cstate="print"/>
          <a:srcRect/>
          <a:stretch>
            <a:fillRect/>
          </a:stretch>
        </p:blipFill>
        <p:spPr bwMode="auto">
          <a:xfrm>
            <a:off x="8697416" y="-27384"/>
            <a:ext cx="1152128" cy="566736"/>
          </a:xfrm>
          <a:prstGeom prst="rect">
            <a:avLst/>
          </a:prstGeom>
          <a:noFill/>
          <a:ln w="9525">
            <a:noFill/>
            <a:miter lim="800000"/>
            <a:headEnd/>
            <a:tailEnd/>
          </a:ln>
        </p:spPr>
      </p:pic>
      <p:sp>
        <p:nvSpPr>
          <p:cNvPr id="15"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número de diapositiva"/>
          <p:cNvSpPr>
            <a:spLocks noGrp="1"/>
          </p:cNvSpPr>
          <p:nvPr>
            <p:ph type="sldNum" sz="quarter" idx="10"/>
          </p:nvPr>
        </p:nvSpPr>
        <p:spPr>
          <a:xfrm>
            <a:off x="9567202" y="6546850"/>
            <a:ext cx="338798" cy="311150"/>
          </a:xfrm>
          <a:noFill/>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C9A54BE-2E2E-4E79-869E-98FE829AD257}" type="slidenum">
              <a:rPr lang="en-US"/>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US"/>
          </a:p>
        </p:txBody>
      </p:sp>
      <p:sp>
        <p:nvSpPr>
          <p:cNvPr id="16" name="15 Rectángulo">
            <a:hlinkClick r:id="rId3"/>
          </p:cNvPr>
          <p:cNvSpPr/>
          <p:nvPr/>
        </p:nvSpPr>
        <p:spPr>
          <a:xfrm>
            <a:off x="271728" y="2924175"/>
            <a:ext cx="9283435" cy="584200"/>
          </a:xfrm>
          <a:prstGeom prst="rect">
            <a:avLst/>
          </a:prstGeom>
          <a:effectLst>
            <a:outerShdw blurRad="50800" dist="38100" dir="8100000" algn="tr" rotWithShape="0">
              <a:prstClr val="black">
                <a:alpha val="40000"/>
              </a:prstClr>
            </a:outerShdw>
          </a:effectLst>
        </p:spPr>
        <p:txBody>
          <a:bodyPr>
            <a:spAutoFit/>
          </a:bodyPr>
          <a:lstStyle/>
          <a:p>
            <a:r>
              <a:rPr lang="es-ES" sz="3200" b="1"/>
              <a:t>‘Responsabilidad Subcontratada’</a:t>
            </a:r>
            <a:endParaRPr lang="es-ES" sz="3200"/>
          </a:p>
        </p:txBody>
      </p:sp>
      <p:sp>
        <p:nvSpPr>
          <p:cNvPr id="9" name="8 Rectángulo"/>
          <p:cNvSpPr>
            <a:spLocks noChangeArrowheads="1"/>
          </p:cNvSpPr>
          <p:nvPr/>
        </p:nvSpPr>
        <p:spPr bwMode="auto">
          <a:xfrm>
            <a:off x="428229" y="3429001"/>
            <a:ext cx="9126934" cy="646113"/>
          </a:xfrm>
          <a:prstGeom prst="rect">
            <a:avLst/>
          </a:prstGeom>
          <a:noFill/>
          <a:ln w="9525">
            <a:noFill/>
            <a:miter lim="800000"/>
            <a:headEnd/>
            <a:tailEnd/>
          </a:ln>
        </p:spPr>
        <p:txBody>
          <a:bodyPr>
            <a:spAutoFit/>
          </a:bodyPr>
          <a:lstStyle/>
          <a:p>
            <a:pPr algn="just"/>
            <a:r>
              <a:rPr lang="es-ES" b="1"/>
              <a:t>Duro informe sindical sobre las auditorías del lugar de trabajo en las cadenas de suministro. </a:t>
            </a:r>
            <a:r>
              <a:rPr lang="es-ES" b="1">
                <a:solidFill>
                  <a:srgbClr val="FF0000"/>
                </a:solidFill>
              </a:rPr>
              <a:t>Publicado días antes de la tragedia de Bangladesh</a:t>
            </a:r>
          </a:p>
        </p:txBody>
      </p:sp>
      <p:pic>
        <p:nvPicPr>
          <p:cNvPr id="128004" name="Picture 4" descr="http://www.comfia.net/imagenes/RSEsubpt.jpg"/>
          <p:cNvPicPr>
            <a:picLocks noChangeAspect="1" noChangeArrowheads="1"/>
          </p:cNvPicPr>
          <p:nvPr/>
        </p:nvPicPr>
        <p:blipFill>
          <a:blip r:embed="rId4" cstate="print"/>
          <a:srcRect/>
          <a:stretch>
            <a:fillRect/>
          </a:stretch>
        </p:blipFill>
        <p:spPr bwMode="auto">
          <a:xfrm>
            <a:off x="579570" y="4076700"/>
            <a:ext cx="2579688" cy="857250"/>
          </a:xfrm>
          <a:prstGeom prst="rect">
            <a:avLst/>
          </a:prstGeom>
          <a:noFill/>
          <a:ln w="9525">
            <a:noFill/>
            <a:miter lim="800000"/>
            <a:headEnd/>
            <a:tailEnd/>
          </a:ln>
        </p:spPr>
      </p:pic>
      <p:sp>
        <p:nvSpPr>
          <p:cNvPr id="11" name="10 Rectángulo"/>
          <p:cNvSpPr>
            <a:spLocks noChangeArrowheads="1"/>
          </p:cNvSpPr>
          <p:nvPr/>
        </p:nvSpPr>
        <p:spPr bwMode="auto">
          <a:xfrm>
            <a:off x="3314040" y="4111625"/>
            <a:ext cx="6007232" cy="1477328"/>
          </a:xfrm>
          <a:prstGeom prst="rect">
            <a:avLst/>
          </a:prstGeom>
          <a:noFill/>
          <a:ln w="9525">
            <a:noFill/>
            <a:miter lim="800000"/>
            <a:headEnd/>
            <a:tailEnd/>
          </a:ln>
        </p:spPr>
        <p:txBody>
          <a:bodyPr>
            <a:spAutoFit/>
          </a:bodyPr>
          <a:lstStyle/>
          <a:p>
            <a:pPr algn="just"/>
            <a:r>
              <a:rPr lang="es-ES"/>
              <a:t>Dos de las principales empresas de auditoría social, </a:t>
            </a:r>
            <a:r>
              <a:rPr lang="es-ES" b="1"/>
              <a:t>Social Accountability International</a:t>
            </a:r>
            <a:r>
              <a:rPr lang="es-ES"/>
              <a:t> y </a:t>
            </a:r>
            <a:r>
              <a:rPr lang="es-ES" b="1"/>
              <a:t>Fair Labour Association</a:t>
            </a:r>
            <a:r>
              <a:rPr lang="es-ES"/>
              <a:t>, han sido blanco de severas críticas por no incluir en sus inspecciones del lugar de trabajo ni siquiera el mero hecho de hablar con los trabajadores</a:t>
            </a:r>
          </a:p>
        </p:txBody>
      </p:sp>
      <p:pic>
        <p:nvPicPr>
          <p:cNvPr id="128006" name="Picture 6" descr="ITUC logo"/>
          <p:cNvPicPr>
            <a:picLocks noChangeAspect="1" noChangeArrowheads="1"/>
          </p:cNvPicPr>
          <p:nvPr/>
        </p:nvPicPr>
        <p:blipFill>
          <a:blip r:embed="rId5" cstate="print"/>
          <a:srcRect/>
          <a:stretch>
            <a:fillRect/>
          </a:stretch>
        </p:blipFill>
        <p:spPr bwMode="auto">
          <a:xfrm>
            <a:off x="741231" y="5108576"/>
            <a:ext cx="851296" cy="931863"/>
          </a:xfrm>
          <a:prstGeom prst="rect">
            <a:avLst/>
          </a:prstGeom>
          <a:noFill/>
          <a:ln w="9525">
            <a:noFill/>
            <a:miter lim="800000"/>
            <a:headEnd/>
            <a:tailEnd/>
          </a:ln>
        </p:spPr>
      </p:pic>
      <p:pic>
        <p:nvPicPr>
          <p:cNvPr id="128012" name="Picture 12" descr="http://www.politicspa.com/wp-content/uploads/2012/09/AFL-CIO-logo.jpg"/>
          <p:cNvPicPr>
            <a:picLocks noChangeAspect="1" noChangeArrowheads="1"/>
          </p:cNvPicPr>
          <p:nvPr/>
        </p:nvPicPr>
        <p:blipFill>
          <a:blip r:embed="rId6" cstate="print"/>
          <a:srcRect/>
          <a:stretch>
            <a:fillRect/>
          </a:stretch>
        </p:blipFill>
        <p:spPr bwMode="auto">
          <a:xfrm>
            <a:off x="1905530" y="4941888"/>
            <a:ext cx="1140222" cy="1052512"/>
          </a:xfrm>
          <a:prstGeom prst="rect">
            <a:avLst/>
          </a:prstGeom>
          <a:noFill/>
          <a:ln w="9525">
            <a:noFill/>
            <a:miter lim="800000"/>
            <a:headEnd/>
            <a:tailEnd/>
          </a:ln>
        </p:spPr>
      </p:pic>
      <p:sp>
        <p:nvSpPr>
          <p:cNvPr id="12" name="11 Rectángulo"/>
          <p:cNvSpPr/>
          <p:nvPr/>
        </p:nvSpPr>
        <p:spPr>
          <a:xfrm>
            <a:off x="271727" y="2997201"/>
            <a:ext cx="9362546" cy="31670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250" name="9 Rectángulo"/>
          <p:cNvSpPr>
            <a:spLocks noChangeArrowheads="1"/>
          </p:cNvSpPr>
          <p:nvPr/>
        </p:nvSpPr>
        <p:spPr bwMode="auto">
          <a:xfrm>
            <a:off x="624285" y="1773238"/>
            <a:ext cx="8619596" cy="830262"/>
          </a:xfrm>
          <a:prstGeom prst="rect">
            <a:avLst/>
          </a:prstGeom>
          <a:noFill/>
          <a:ln w="9525">
            <a:noFill/>
            <a:miter lim="800000"/>
            <a:headEnd/>
            <a:tailEnd/>
          </a:ln>
        </p:spPr>
        <p:txBody>
          <a:bodyPr>
            <a:spAutoFit/>
          </a:bodyPr>
          <a:lstStyle/>
          <a:p>
            <a:r>
              <a:rPr lang="es-ES" sz="2400" b="1">
                <a:ea typeface="MS Gothic" pitchFamily="49" charset="-128"/>
              </a:rPr>
              <a:t>Informe de la Inspección General de Naciones Unidas sobre el funcionamiento del  Pacto Mundial </a:t>
            </a:r>
            <a:r>
              <a:rPr lang="es-ES" sz="2400" b="1">
                <a:ea typeface="MS Gothic" pitchFamily="49" charset="-128"/>
                <a:hlinkClick r:id="rId7"/>
              </a:rPr>
              <a:t>(ver)</a:t>
            </a:r>
            <a:endParaRPr lang="es-ES" sz="2400"/>
          </a:p>
        </p:txBody>
      </p:sp>
      <p:pic>
        <p:nvPicPr>
          <p:cNvPr id="10251" name="Picture 10"/>
          <p:cNvPicPr>
            <a:picLocks noChangeAspect="1" noChangeArrowheads="1"/>
          </p:cNvPicPr>
          <p:nvPr/>
        </p:nvPicPr>
        <p:blipFill>
          <a:blip r:embed="rId8" cstate="print"/>
          <a:srcRect/>
          <a:stretch>
            <a:fillRect/>
          </a:stretch>
        </p:blipFill>
        <p:spPr bwMode="auto">
          <a:xfrm>
            <a:off x="271727" y="836613"/>
            <a:ext cx="9233562" cy="863600"/>
          </a:xfrm>
          <a:prstGeom prst="rect">
            <a:avLst/>
          </a:prstGeom>
          <a:noFill/>
          <a:ln w="9525">
            <a:noFill/>
            <a:miter lim="800000"/>
            <a:headEnd/>
            <a:tailEnd/>
          </a:ln>
        </p:spPr>
      </p:pic>
      <p:sp>
        <p:nvSpPr>
          <p:cNvPr id="13" name="12 Rectángulo"/>
          <p:cNvSpPr/>
          <p:nvPr/>
        </p:nvSpPr>
        <p:spPr>
          <a:xfrm>
            <a:off x="194337" y="765175"/>
            <a:ext cx="9362546" cy="1943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4" name="Rectangle 10"/>
          <p:cNvSpPr>
            <a:spLocks noChangeArrowheads="1"/>
          </p:cNvSpPr>
          <p:nvPr/>
        </p:nvSpPr>
        <p:spPr bwMode="auto">
          <a:xfrm>
            <a:off x="-39555" y="0"/>
            <a:ext cx="7214527" cy="48260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lIns="90000" tIns="46800" rIns="90000" bIns="46800">
            <a:spAutoFit/>
          </a:bodyPr>
          <a:lstStyle/>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b="1" dirty="0" smtClean="0">
                <a:solidFill>
                  <a:srgbClr val="FFFFFF"/>
                </a:solidFill>
                <a:effectLst>
                  <a:outerShdw blurRad="38100" dist="38100" dir="2700000" algn="tl">
                    <a:srgbClr val="000000"/>
                  </a:outerShdw>
                </a:effectLst>
              </a:rPr>
              <a:t>Los 1.000 engaños de la RSE…</a:t>
            </a:r>
            <a:endParaRPr lang="es-ES_tradnl" sz="2800" b="1" dirty="0">
              <a:solidFill>
                <a:srgbClr val="FFFFFF"/>
              </a:solidFill>
              <a:effectLst>
                <a:outerShdw blurRad="38100" dist="38100" dir="2700000" algn="tl">
                  <a:srgbClr val="000000"/>
                </a:outerShdw>
              </a:effectLst>
            </a:endParaRPr>
          </a:p>
        </p:txBody>
      </p:sp>
      <p:pic>
        <p:nvPicPr>
          <p:cNvPr id="15" name="2 Imagen" descr="servicioslogo.png"/>
          <p:cNvPicPr>
            <a:picLocks noChangeAspect="1" noChangeArrowheads="1"/>
          </p:cNvPicPr>
          <p:nvPr/>
        </p:nvPicPr>
        <p:blipFill>
          <a:blip r:embed="rId9" cstate="print"/>
          <a:srcRect/>
          <a:stretch>
            <a:fillRect/>
          </a:stretch>
        </p:blipFill>
        <p:spPr bwMode="auto">
          <a:xfrm>
            <a:off x="8841432" y="44625"/>
            <a:ext cx="980560" cy="51424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8004"/>
                                        </p:tgtEl>
                                        <p:attrNameLst>
                                          <p:attrName>style.visibility</p:attrName>
                                        </p:attrNameLst>
                                      </p:cBhvr>
                                      <p:to>
                                        <p:strVal val="visible"/>
                                      </p:to>
                                    </p:set>
                                    <p:animEffect transition="in" filter="fade">
                                      <p:cBhvr>
                                        <p:cTn id="19" dur="2000"/>
                                        <p:tgtEl>
                                          <p:spTgt spid="128004"/>
                                        </p:tgtEl>
                                      </p:cBhvr>
                                    </p:animEffect>
                                  </p:childTnLst>
                                </p:cTn>
                              </p:par>
                              <p:par>
                                <p:cTn id="20" presetID="10" presetClass="entr" presetSubtype="0" fill="hold" nodeType="withEffect">
                                  <p:stCondLst>
                                    <p:cond delay="0"/>
                                  </p:stCondLst>
                                  <p:childTnLst>
                                    <p:set>
                                      <p:cBhvr>
                                        <p:cTn id="21" dur="1" fill="hold">
                                          <p:stCondLst>
                                            <p:cond delay="0"/>
                                          </p:stCondLst>
                                        </p:cTn>
                                        <p:tgtEl>
                                          <p:spTgt spid="128006"/>
                                        </p:tgtEl>
                                        <p:attrNameLst>
                                          <p:attrName>style.visibility</p:attrName>
                                        </p:attrNameLst>
                                      </p:cBhvr>
                                      <p:to>
                                        <p:strVal val="visible"/>
                                      </p:to>
                                    </p:set>
                                    <p:animEffect transition="in" filter="fade">
                                      <p:cBhvr>
                                        <p:cTn id="22" dur="2000"/>
                                        <p:tgtEl>
                                          <p:spTgt spid="128006"/>
                                        </p:tgtEl>
                                      </p:cBhvr>
                                    </p:animEffect>
                                  </p:childTnLst>
                                </p:cTn>
                              </p:par>
                              <p:par>
                                <p:cTn id="23" presetID="10" presetClass="entr" presetSubtype="0" fill="hold" nodeType="withEffect">
                                  <p:stCondLst>
                                    <p:cond delay="0"/>
                                  </p:stCondLst>
                                  <p:childTnLst>
                                    <p:set>
                                      <p:cBhvr>
                                        <p:cTn id="24" dur="1" fill="hold">
                                          <p:stCondLst>
                                            <p:cond delay="0"/>
                                          </p:stCondLst>
                                        </p:cTn>
                                        <p:tgtEl>
                                          <p:spTgt spid="128012"/>
                                        </p:tgtEl>
                                        <p:attrNameLst>
                                          <p:attrName>style.visibility</p:attrName>
                                        </p:attrNameLst>
                                      </p:cBhvr>
                                      <p:to>
                                        <p:strVal val="visible"/>
                                      </p:to>
                                    </p:set>
                                    <p:animEffect transition="in" filter="fade">
                                      <p:cBhvr>
                                        <p:cTn id="25" dur="2000"/>
                                        <p:tgtEl>
                                          <p:spTgt spid="128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en-US" sz="2000" b="1">
              <a:solidFill>
                <a:srgbClr val="FF0000"/>
              </a:solidFill>
            </a:endParaRPr>
          </a:p>
        </p:txBody>
      </p:sp>
      <p:sp>
        <p:nvSpPr>
          <p:cNvPr id="12" name="Rectangle 7"/>
          <p:cNvSpPr>
            <a:spLocks noChangeArrowheads="1"/>
          </p:cNvSpPr>
          <p:nvPr/>
        </p:nvSpPr>
        <p:spPr bwMode="auto">
          <a:xfrm>
            <a:off x="0" y="0"/>
            <a:ext cx="9906000" cy="109171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Directiva de Información no financiera </a:t>
            </a:r>
          </a:p>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Oportunidad regulatoria para los trabajadores (?)</a:t>
            </a:r>
          </a:p>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Participación en Proyecto sindicalismo europeo </a:t>
            </a:r>
            <a:r>
              <a:rPr lang="es-ES_tradnl" b="1" dirty="0" smtClean="0">
                <a:solidFill>
                  <a:schemeClr val="bg1"/>
                </a:solidFill>
                <a:effectLst>
                  <a:outerShdw blurRad="38100" dist="38100" dir="2700000" algn="tl">
                    <a:srgbClr val="000000"/>
                  </a:outerShdw>
                </a:effectLst>
              </a:rPr>
              <a:t>Madrid, Mayo 2017 </a:t>
            </a:r>
            <a:r>
              <a:rPr lang="es-ES_tradnl" sz="1600" b="1" dirty="0" smtClean="0">
                <a:solidFill>
                  <a:schemeClr val="bg1"/>
                </a:solidFill>
                <a:effectLst>
                  <a:outerShdw blurRad="38100" dist="38100" dir="2700000" algn="tl">
                    <a:srgbClr val="000000"/>
                  </a:outerShdw>
                </a:effectLst>
              </a:rPr>
              <a:t>(Florencia </a:t>
            </a:r>
            <a:r>
              <a:rPr lang="es-ES_tradnl" sz="1600" b="1" dirty="0" err="1" smtClean="0">
                <a:solidFill>
                  <a:schemeClr val="bg1"/>
                </a:solidFill>
                <a:effectLst>
                  <a:outerShdw blurRad="38100" dist="38100" dir="2700000" algn="tl">
                    <a:srgbClr val="000000"/>
                  </a:outerShdw>
                </a:effectLst>
              </a:rPr>
              <a:t>Dic</a:t>
            </a:r>
            <a:r>
              <a:rPr lang="es-ES_tradnl" sz="1600" b="1" dirty="0" smtClean="0">
                <a:solidFill>
                  <a:schemeClr val="bg1"/>
                </a:solidFill>
                <a:effectLst>
                  <a:outerShdw blurRad="38100" dist="38100" dir="2700000" algn="tl">
                    <a:srgbClr val="000000"/>
                  </a:outerShdw>
                </a:effectLst>
              </a:rPr>
              <a:t> 2016)    </a:t>
            </a:r>
            <a:endParaRPr lang="es-ES_tradnl" sz="2000" b="1" dirty="0">
              <a:solidFill>
                <a:srgbClr val="FFFF00"/>
              </a:solidFill>
              <a:effectLst>
                <a:outerShdw blurRad="38100" dist="38100" dir="2700000" algn="tl">
                  <a:srgbClr val="000000"/>
                </a:outerShdw>
              </a:effectLst>
            </a:endParaRPr>
          </a:p>
        </p:txBody>
      </p:sp>
      <p:pic>
        <p:nvPicPr>
          <p:cNvPr id="6" name="2 Imagen" descr="servicioslogo.png"/>
          <p:cNvPicPr>
            <a:picLocks noChangeAspect="1" noChangeArrowheads="1"/>
          </p:cNvPicPr>
          <p:nvPr/>
        </p:nvPicPr>
        <p:blipFill>
          <a:blip r:embed="rId3" cstate="print">
            <a:lum bright="21000"/>
          </a:blip>
          <a:srcRect/>
          <a:stretch>
            <a:fillRect/>
          </a:stretch>
        </p:blipFill>
        <p:spPr bwMode="auto">
          <a:xfrm>
            <a:off x="8804370" y="0"/>
            <a:ext cx="1029621" cy="548680"/>
          </a:xfrm>
          <a:prstGeom prst="rect">
            <a:avLst/>
          </a:prstGeom>
          <a:noFill/>
          <a:ln w="9525">
            <a:noFill/>
            <a:miter lim="800000"/>
            <a:headEnd/>
            <a:tailEnd/>
          </a:ln>
        </p:spPr>
      </p:pic>
      <p:graphicFrame>
        <p:nvGraphicFramePr>
          <p:cNvPr id="13" name="12 Tabla"/>
          <p:cNvGraphicFramePr>
            <a:graphicFrameLocks noGrp="1"/>
          </p:cNvGraphicFramePr>
          <p:nvPr/>
        </p:nvGraphicFramePr>
        <p:xfrm>
          <a:off x="128464" y="2060848"/>
          <a:ext cx="6912768" cy="1382120"/>
        </p:xfrm>
        <a:graphic>
          <a:graphicData uri="http://schemas.openxmlformats.org/drawingml/2006/table">
            <a:tbl>
              <a:tblPr/>
              <a:tblGrid>
                <a:gridCol w="3456384"/>
                <a:gridCol w="3456384"/>
              </a:tblGrid>
              <a:tr h="648072">
                <a:tc>
                  <a:txBody>
                    <a:bodyPr/>
                    <a:lstStyle/>
                    <a:p>
                      <a:pPr marL="0" marR="21590" lvl="0" indent="-342900" algn="l" rtl="0">
                        <a:lnSpc>
                          <a:spcPct val="107000"/>
                        </a:lnSpc>
                        <a:spcBef>
                          <a:spcPts val="600"/>
                        </a:spcBef>
                        <a:spcAft>
                          <a:spcPts val="800"/>
                        </a:spcAft>
                        <a:buFont typeface="Symbol"/>
                        <a:buNone/>
                      </a:pPr>
                      <a:r>
                        <a:rPr lang="es-ES" sz="1200" dirty="0" smtClean="0">
                          <a:latin typeface="Arial" pitchFamily="34" charset="0"/>
                          <a:ea typeface="Calibri"/>
                          <a:cs typeface="Arial" pitchFamily="34" charset="0"/>
                        </a:rPr>
                        <a:t>Modelos de participación de los trabajadores en toda Europa - Tipologías y </a:t>
                      </a:r>
                      <a:r>
                        <a:rPr lang="es-ES" sz="1200" dirty="0" smtClean="0">
                          <a:latin typeface="Arial" pitchFamily="34" charset="0"/>
                          <a:ea typeface="Calibri"/>
                          <a:cs typeface="Arial" pitchFamily="34" charset="0"/>
                        </a:rPr>
                        <a:t>ejemplos</a:t>
                      </a:r>
                      <a:endParaRPr lang="es-ES" sz="12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marR="21590" algn="l">
                        <a:spcBef>
                          <a:spcPts val="600"/>
                        </a:spcBef>
                        <a:spcAft>
                          <a:spcPts val="0"/>
                        </a:spcAft>
                      </a:pPr>
                      <a:r>
                        <a:rPr lang="en-GB" sz="1200" b="1" dirty="0">
                          <a:latin typeface="Arial"/>
                          <a:ea typeface="Calibri"/>
                          <a:cs typeface="Times New Roman"/>
                        </a:rPr>
                        <a:t>Lionel Fulton,  </a:t>
                      </a:r>
                      <a:r>
                        <a:rPr lang="en-GB" sz="1200" dirty="0">
                          <a:latin typeface="Arial"/>
                          <a:ea typeface="Calibri"/>
                          <a:cs typeface="Times New Roman"/>
                        </a:rPr>
                        <a:t>Labour Research Department (GB)</a:t>
                      </a:r>
                      <a:endParaRPr lang="es-E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r>
              <a:tr h="734048">
                <a:tc>
                  <a:txBody>
                    <a:bodyPr/>
                    <a:lstStyle/>
                    <a:p>
                      <a:pPr marL="0" marR="21590" lvl="0" indent="-342900" algn="l" rtl="0">
                        <a:lnSpc>
                          <a:spcPct val="107000"/>
                        </a:lnSpc>
                        <a:spcBef>
                          <a:spcPts val="600"/>
                        </a:spcBef>
                        <a:spcAft>
                          <a:spcPts val="800"/>
                        </a:spcAft>
                        <a:buFont typeface="Symbol"/>
                        <a:buNone/>
                      </a:pPr>
                      <a:r>
                        <a:rPr lang="es-ES" sz="1200" dirty="0" smtClean="0">
                          <a:latin typeface="Arial" pitchFamily="34" charset="0"/>
                          <a:ea typeface="Calibri"/>
                          <a:cs typeface="Arial" pitchFamily="34" charset="0"/>
                        </a:rPr>
                        <a:t>Avances en las diferentes iniciativas internacionales de presentación de informes y su relevancia para los sindicatos</a:t>
                      </a:r>
                      <a:endParaRPr lang="es-ES" sz="12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c>
                  <a:txBody>
                    <a:bodyPr/>
                    <a:lstStyle/>
                    <a:p>
                      <a:pPr marR="21590" algn="l">
                        <a:spcBef>
                          <a:spcPts val="600"/>
                        </a:spcBef>
                        <a:spcAft>
                          <a:spcPts val="0"/>
                        </a:spcAft>
                      </a:pPr>
                      <a:r>
                        <a:rPr lang="en-GB" sz="1200" b="1" dirty="0" err="1">
                          <a:latin typeface="Arial"/>
                          <a:ea typeface="Calibri"/>
                          <a:cs typeface="Times New Roman"/>
                        </a:rPr>
                        <a:t>Kirstine</a:t>
                      </a:r>
                      <a:r>
                        <a:rPr lang="en-GB" sz="1200" b="1" dirty="0">
                          <a:latin typeface="Arial"/>
                          <a:ea typeface="Calibri"/>
                          <a:cs typeface="Times New Roman"/>
                        </a:rPr>
                        <a:t> Drew</a:t>
                      </a:r>
                      <a:r>
                        <a:rPr lang="en-GB" sz="1200" dirty="0">
                          <a:latin typeface="Arial"/>
                          <a:ea typeface="Calibri"/>
                          <a:cs typeface="Times New Roman"/>
                        </a:rPr>
                        <a:t>, Senior Policy Advisor at the Trade Union Advisory Committee to the OECD (</a:t>
                      </a:r>
                      <a:r>
                        <a:rPr lang="en-GB" sz="1200" b="1" dirty="0">
                          <a:latin typeface="Arial"/>
                          <a:ea typeface="Calibri"/>
                          <a:cs typeface="Times New Roman"/>
                        </a:rPr>
                        <a:t>TUAC</a:t>
                      </a:r>
                      <a:r>
                        <a:rPr lang="en-GB" sz="1200" dirty="0" smtClean="0">
                          <a:latin typeface="Arial"/>
                          <a:ea typeface="Calibri"/>
                          <a:cs typeface="Times New Roman"/>
                        </a:rPr>
                        <a:t>)</a:t>
                      </a:r>
                      <a:endParaRPr lang="en-GB" sz="1200" b="1" dirty="0" smtClean="0">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lumMod val="90000"/>
                      </a:schemeClr>
                    </a:solidFill>
                  </a:tcPr>
                </a:tc>
              </a:tr>
            </a:tbl>
          </a:graphicData>
        </a:graphic>
      </p:graphicFrame>
      <p:sp>
        <p:nvSpPr>
          <p:cNvPr id="15" name="14 Rectángulo"/>
          <p:cNvSpPr/>
          <p:nvPr/>
        </p:nvSpPr>
        <p:spPr>
          <a:xfrm>
            <a:off x="128464" y="1196752"/>
            <a:ext cx="7416824" cy="707886"/>
          </a:xfrm>
          <a:prstGeom prst="rect">
            <a:avLst/>
          </a:prstGeom>
        </p:spPr>
        <p:txBody>
          <a:bodyPr wrap="square">
            <a:spAutoFit/>
          </a:bodyPr>
          <a:lstStyle/>
          <a:p>
            <a:r>
              <a:rPr lang="en-GB" sz="2000" b="1" dirty="0" smtClean="0"/>
              <a:t>2.- </a:t>
            </a:r>
            <a:r>
              <a:rPr lang="es-ES" sz="2000" b="1" dirty="0" smtClean="0"/>
              <a:t>Utilización de información no financiera en diferentes sistemas de relaciones laborales a nivel de empresa</a:t>
            </a:r>
            <a:endParaRPr lang="es-ES" sz="2000" dirty="0"/>
          </a:p>
        </p:txBody>
      </p:sp>
      <p:sp>
        <p:nvSpPr>
          <p:cNvPr id="16" name="15 Rectángulo"/>
          <p:cNvSpPr/>
          <p:nvPr/>
        </p:nvSpPr>
        <p:spPr>
          <a:xfrm>
            <a:off x="288032" y="3699029"/>
            <a:ext cx="6825208" cy="1015663"/>
          </a:xfrm>
          <a:prstGeom prst="rect">
            <a:avLst/>
          </a:prstGeom>
          <a:solidFill>
            <a:schemeClr val="accent5">
              <a:lumMod val="40000"/>
              <a:lumOff val="60000"/>
            </a:schemeClr>
          </a:solidFill>
        </p:spPr>
        <p:txBody>
          <a:bodyPr wrap="square">
            <a:spAutoFit/>
          </a:bodyPr>
          <a:lstStyle/>
          <a:p>
            <a:r>
              <a:rPr lang="es-ES" sz="2000" dirty="0" smtClean="0"/>
              <a:t>Un </a:t>
            </a:r>
            <a:r>
              <a:rPr lang="es-ES" sz="2000" b="1" dirty="0" smtClean="0"/>
              <a:t>plan de acción </a:t>
            </a:r>
            <a:r>
              <a:rPr lang="es-ES" sz="2000" dirty="0" smtClean="0"/>
              <a:t>ante el </a:t>
            </a:r>
            <a:r>
              <a:rPr lang="es-ES" sz="2000" b="1" dirty="0" smtClean="0"/>
              <a:t>bloqueo</a:t>
            </a:r>
            <a:r>
              <a:rPr lang="es-ES" sz="2000" dirty="0" smtClean="0"/>
              <a:t> político y la resistencia corporativa a los </a:t>
            </a:r>
            <a:r>
              <a:rPr lang="es-ES" sz="2000" b="1" dirty="0" smtClean="0"/>
              <a:t>Indicadores</a:t>
            </a:r>
            <a:r>
              <a:rPr lang="es-ES" sz="2000" dirty="0" smtClean="0"/>
              <a:t> de Desempeño Clave (</a:t>
            </a:r>
            <a:r>
              <a:rPr lang="es-ES" sz="2000" b="1" dirty="0" smtClean="0">
                <a:solidFill>
                  <a:srgbClr val="FF0000"/>
                </a:solidFill>
              </a:rPr>
              <a:t>KPI</a:t>
            </a:r>
            <a:r>
              <a:rPr lang="es-ES" sz="2000" dirty="0" smtClean="0"/>
              <a:t>) y otros instrumentos de RSC y Sostenibilidad</a:t>
            </a:r>
            <a:endParaRPr lang="es-ES" sz="2000" dirty="0"/>
          </a:p>
        </p:txBody>
      </p:sp>
      <p:sp>
        <p:nvSpPr>
          <p:cNvPr id="17" name="16 Rectángulo"/>
          <p:cNvSpPr/>
          <p:nvPr/>
        </p:nvSpPr>
        <p:spPr>
          <a:xfrm>
            <a:off x="272480" y="4797152"/>
            <a:ext cx="5760640" cy="738664"/>
          </a:xfrm>
          <a:prstGeom prst="rect">
            <a:avLst/>
          </a:prstGeom>
          <a:ln>
            <a:solidFill>
              <a:srgbClr val="FF0000"/>
            </a:solidFill>
          </a:ln>
        </p:spPr>
        <p:txBody>
          <a:bodyPr wrap="square">
            <a:spAutoFit/>
          </a:bodyPr>
          <a:lstStyle/>
          <a:p>
            <a:pPr marR="21590" algn="just">
              <a:spcBef>
                <a:spcPts val="600"/>
              </a:spcBef>
            </a:pPr>
            <a:r>
              <a:rPr lang="en-GB" sz="1400" b="1" dirty="0" smtClean="0">
                <a:latin typeface="Arial"/>
                <a:ea typeface="Calibri"/>
                <a:cs typeface="Times New Roman"/>
              </a:rPr>
              <a:t>José Carlos </a:t>
            </a:r>
            <a:r>
              <a:rPr lang="en-GB" sz="1400" b="1" dirty="0" err="1" smtClean="0">
                <a:latin typeface="Arial"/>
                <a:ea typeface="Calibri"/>
                <a:cs typeface="Times New Roman"/>
              </a:rPr>
              <a:t>González</a:t>
            </a:r>
            <a:r>
              <a:rPr lang="en-GB" sz="1400" b="1" dirty="0" smtClean="0">
                <a:latin typeface="Arial"/>
                <a:ea typeface="Calibri"/>
                <a:cs typeface="Times New Roman"/>
              </a:rPr>
              <a:t> </a:t>
            </a:r>
            <a:r>
              <a:rPr lang="en-GB" sz="1400" b="1" dirty="0" err="1" smtClean="0">
                <a:latin typeface="Arial"/>
                <a:ea typeface="Calibri"/>
                <a:cs typeface="Times New Roman"/>
              </a:rPr>
              <a:t>Lorente</a:t>
            </a:r>
            <a:r>
              <a:rPr lang="en-GB" sz="1400" dirty="0" smtClean="0">
                <a:latin typeface="Arial"/>
                <a:ea typeface="Calibri"/>
                <a:cs typeface="Times New Roman"/>
              </a:rPr>
              <a:t>, Responsible for Sustainability Federation Services CCOO, Member of the National Council of CSR </a:t>
            </a:r>
            <a:r>
              <a:rPr lang="en-GB" sz="1400" b="1" dirty="0" smtClean="0">
                <a:latin typeface="Arial"/>
                <a:ea typeface="Calibri"/>
                <a:cs typeface="Times New Roman"/>
              </a:rPr>
              <a:t>(CERSE) </a:t>
            </a:r>
            <a:r>
              <a:rPr lang="en-GB" sz="1400" dirty="0" smtClean="0">
                <a:latin typeface="Arial"/>
                <a:ea typeface="Calibri"/>
                <a:cs typeface="Times New Roman"/>
              </a:rPr>
              <a:t>in representation of </a:t>
            </a:r>
            <a:r>
              <a:rPr lang="en-GB" sz="1400" b="1" dirty="0" smtClean="0">
                <a:solidFill>
                  <a:srgbClr val="FF0000"/>
                </a:solidFill>
                <a:latin typeface="Arial"/>
                <a:ea typeface="Calibri"/>
                <a:cs typeface="Times New Roman"/>
              </a:rPr>
              <a:t>CCOO                              @</a:t>
            </a:r>
            <a:r>
              <a:rPr lang="en-GB" sz="1400" b="1" dirty="0" err="1" smtClean="0">
                <a:solidFill>
                  <a:srgbClr val="FF0000"/>
                </a:solidFill>
                <a:latin typeface="Arial"/>
                <a:ea typeface="Calibri"/>
                <a:cs typeface="Times New Roman"/>
              </a:rPr>
              <a:t>jcarlosgonz</a:t>
            </a:r>
            <a:endParaRPr lang="es-ES" sz="1400" b="1" dirty="0">
              <a:solidFill>
                <a:srgbClr val="FF0000"/>
              </a:solidFill>
              <a:ea typeface="Calibri"/>
              <a:cs typeface="Times New Roman"/>
            </a:endParaRPr>
          </a:p>
        </p:txBody>
      </p:sp>
      <p:pic>
        <p:nvPicPr>
          <p:cNvPr id="9" name="Picture 2"/>
          <p:cNvPicPr>
            <a:picLocks noChangeAspect="1" noChangeArrowheads="1"/>
          </p:cNvPicPr>
          <p:nvPr/>
        </p:nvPicPr>
        <p:blipFill>
          <a:blip r:embed="rId4" cstate="print"/>
          <a:srcRect t="2927" r="68563" b="26825"/>
          <a:stretch>
            <a:fillRect/>
          </a:stretch>
        </p:blipFill>
        <p:spPr bwMode="auto">
          <a:xfrm>
            <a:off x="7317274" y="1412776"/>
            <a:ext cx="1175973" cy="3024336"/>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59030" t="3007" r="13211" b="26825"/>
          <a:stretch>
            <a:fillRect/>
          </a:stretch>
        </p:blipFill>
        <p:spPr bwMode="auto">
          <a:xfrm>
            <a:off x="8665913" y="1412776"/>
            <a:ext cx="1039614" cy="3024336"/>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t="80078" r="73781" b="3106"/>
          <a:stretch>
            <a:fillRect/>
          </a:stretch>
        </p:blipFill>
        <p:spPr bwMode="auto">
          <a:xfrm>
            <a:off x="7329264" y="4725143"/>
            <a:ext cx="1800200" cy="1328827"/>
          </a:xfrm>
          <a:prstGeom prst="rect">
            <a:avLst/>
          </a:prstGeom>
          <a:noFill/>
          <a:ln w="9525">
            <a:noFill/>
            <a:miter lim="800000"/>
            <a:headEnd/>
            <a:tailEnd/>
          </a:ln>
        </p:spPr>
      </p:pic>
      <p:pic>
        <p:nvPicPr>
          <p:cNvPr id="14" name="Picture 5"/>
          <p:cNvPicPr>
            <a:picLocks noChangeAspect="1" noChangeArrowheads="1"/>
          </p:cNvPicPr>
          <p:nvPr/>
        </p:nvPicPr>
        <p:blipFill>
          <a:blip r:embed="rId5" cstate="print"/>
          <a:srcRect l="17264" t="12001" r="18220" b="72662"/>
          <a:stretch>
            <a:fillRect/>
          </a:stretch>
        </p:blipFill>
        <p:spPr bwMode="auto">
          <a:xfrm>
            <a:off x="272480" y="5589240"/>
            <a:ext cx="5832648" cy="842885"/>
          </a:xfrm>
          <a:prstGeom prst="rect">
            <a:avLst/>
          </a:prstGeom>
          <a:noFill/>
          <a:ln w="1">
            <a:noFill/>
            <a:miter lim="800000"/>
            <a:headEnd/>
            <a:tailEnd type="none" w="med" len="me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301081" y="836614"/>
            <a:ext cx="5943600" cy="865187"/>
          </a:xfrm>
          <a:prstGeom prst="rect">
            <a:avLst/>
          </a:prstGeom>
          <a:noFill/>
          <a:ln w="9525">
            <a:noFill/>
            <a:round/>
            <a:headEnd/>
            <a:tailEnd/>
          </a:ln>
        </p:spPr>
      </p:pic>
      <p:pic>
        <p:nvPicPr>
          <p:cNvPr id="5123" name="Picture 3"/>
          <p:cNvPicPr>
            <a:picLocks noChangeAspect="1" noChangeArrowheads="1"/>
          </p:cNvPicPr>
          <p:nvPr/>
        </p:nvPicPr>
        <p:blipFill>
          <a:blip r:embed="rId4" cstate="print"/>
          <a:srcRect/>
          <a:stretch>
            <a:fillRect/>
          </a:stretch>
        </p:blipFill>
        <p:spPr bwMode="auto">
          <a:xfrm>
            <a:off x="2378472" y="1773239"/>
            <a:ext cx="2304521" cy="1595437"/>
          </a:xfrm>
          <a:prstGeom prst="rect">
            <a:avLst/>
          </a:prstGeom>
          <a:noFill/>
          <a:ln w="9525">
            <a:noFill/>
            <a:round/>
            <a:headEnd/>
            <a:tailEnd/>
          </a:ln>
        </p:spPr>
      </p:pic>
      <p:pic>
        <p:nvPicPr>
          <p:cNvPr id="5124" name="Picture 4"/>
          <p:cNvPicPr>
            <a:picLocks noChangeAspect="1" noChangeArrowheads="1"/>
          </p:cNvPicPr>
          <p:nvPr/>
        </p:nvPicPr>
        <p:blipFill>
          <a:blip r:embed="rId5" cstate="print"/>
          <a:srcRect/>
          <a:stretch>
            <a:fillRect/>
          </a:stretch>
        </p:blipFill>
        <p:spPr bwMode="auto">
          <a:xfrm>
            <a:off x="584729" y="1341438"/>
            <a:ext cx="1589088" cy="1981200"/>
          </a:xfrm>
          <a:prstGeom prst="rect">
            <a:avLst/>
          </a:prstGeom>
          <a:noFill/>
          <a:ln w="9525">
            <a:noFill/>
            <a:round/>
            <a:headEnd/>
            <a:tailEnd/>
          </a:ln>
        </p:spPr>
      </p:pic>
      <p:pic>
        <p:nvPicPr>
          <p:cNvPr id="5125" name="Picture 5"/>
          <p:cNvPicPr>
            <a:picLocks noChangeAspect="1" noChangeArrowheads="1"/>
          </p:cNvPicPr>
          <p:nvPr/>
        </p:nvPicPr>
        <p:blipFill>
          <a:blip r:embed="rId6" cstate="print"/>
          <a:srcRect/>
          <a:stretch>
            <a:fillRect/>
          </a:stretch>
        </p:blipFill>
        <p:spPr bwMode="auto">
          <a:xfrm>
            <a:off x="5888567" y="1744664"/>
            <a:ext cx="2418027" cy="1654175"/>
          </a:xfrm>
          <a:prstGeom prst="rect">
            <a:avLst/>
          </a:prstGeom>
          <a:noFill/>
          <a:ln w="9525">
            <a:noFill/>
            <a:round/>
            <a:headEnd/>
            <a:tailEnd/>
          </a:ln>
        </p:spPr>
      </p:pic>
      <p:pic>
        <p:nvPicPr>
          <p:cNvPr id="5126" name="Picture 6"/>
          <p:cNvPicPr>
            <a:picLocks noChangeAspect="1" noChangeArrowheads="1"/>
          </p:cNvPicPr>
          <p:nvPr/>
        </p:nvPicPr>
        <p:blipFill>
          <a:blip r:embed="rId7" cstate="print"/>
          <a:srcRect/>
          <a:stretch>
            <a:fillRect/>
          </a:stretch>
        </p:blipFill>
        <p:spPr bwMode="auto">
          <a:xfrm>
            <a:off x="2691475" y="3573463"/>
            <a:ext cx="6861969" cy="552450"/>
          </a:xfrm>
          <a:prstGeom prst="rect">
            <a:avLst/>
          </a:prstGeom>
          <a:noFill/>
          <a:ln w="9525">
            <a:noFill/>
            <a:round/>
            <a:headEnd/>
            <a:tailEnd/>
          </a:ln>
        </p:spPr>
      </p:pic>
      <p:pic>
        <p:nvPicPr>
          <p:cNvPr id="5127" name="Picture 7"/>
          <p:cNvPicPr>
            <a:picLocks noChangeAspect="1" noChangeArrowheads="1"/>
          </p:cNvPicPr>
          <p:nvPr/>
        </p:nvPicPr>
        <p:blipFill>
          <a:blip r:embed="rId8" cstate="print"/>
          <a:srcRect/>
          <a:stretch>
            <a:fillRect/>
          </a:stretch>
        </p:blipFill>
        <p:spPr bwMode="auto">
          <a:xfrm>
            <a:off x="1910689" y="4437063"/>
            <a:ext cx="1718071" cy="1147762"/>
          </a:xfrm>
          <a:prstGeom prst="rect">
            <a:avLst/>
          </a:prstGeom>
          <a:noFill/>
          <a:ln w="9525">
            <a:noFill/>
            <a:round/>
            <a:headEnd/>
            <a:tailEnd/>
          </a:ln>
        </p:spPr>
      </p:pic>
      <p:pic>
        <p:nvPicPr>
          <p:cNvPr id="5128" name="Picture 8"/>
          <p:cNvPicPr>
            <a:picLocks noChangeAspect="1" noChangeArrowheads="1"/>
          </p:cNvPicPr>
          <p:nvPr/>
        </p:nvPicPr>
        <p:blipFill>
          <a:blip r:embed="rId9" cstate="print"/>
          <a:srcRect/>
          <a:stretch>
            <a:fillRect/>
          </a:stretch>
        </p:blipFill>
        <p:spPr bwMode="auto">
          <a:xfrm>
            <a:off x="194338" y="4076701"/>
            <a:ext cx="1716352" cy="1781175"/>
          </a:xfrm>
          <a:prstGeom prst="rect">
            <a:avLst/>
          </a:prstGeom>
          <a:noFill/>
          <a:ln w="9525">
            <a:noFill/>
            <a:round/>
            <a:headEnd/>
            <a:tailEnd/>
          </a:ln>
        </p:spPr>
      </p:pic>
      <p:sp>
        <p:nvSpPr>
          <p:cNvPr id="12297" name="2 Marcador de número de diapositiva"/>
          <p:cNvSpPr>
            <a:spLocks noGrp="1"/>
          </p:cNvSpPr>
          <p:nvPr>
            <p:ph type="sldNum" sz="quarter" idx="10"/>
          </p:nvPr>
        </p:nvSpPr>
        <p:spPr>
          <a:xfrm>
            <a:off x="9567202" y="6546850"/>
            <a:ext cx="338798" cy="311150"/>
          </a:xfrm>
          <a:noFill/>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14B6944-C30E-438C-9E49-78C293CD8078}" type="slidenum">
              <a:rPr lang="en-US"/>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US"/>
          </a:p>
        </p:txBody>
      </p:sp>
      <p:sp>
        <p:nvSpPr>
          <p:cNvPr id="12" name="11 Rectángulo"/>
          <p:cNvSpPr>
            <a:spLocks noChangeArrowheads="1"/>
          </p:cNvSpPr>
          <p:nvPr/>
        </p:nvSpPr>
        <p:spPr bwMode="auto">
          <a:xfrm>
            <a:off x="350489" y="5949951"/>
            <a:ext cx="9205023" cy="461665"/>
          </a:xfrm>
          <a:prstGeom prst="rect">
            <a:avLst/>
          </a:prstGeom>
          <a:solidFill>
            <a:srgbClr val="FF0000"/>
          </a:solidFill>
          <a:ln w="9525">
            <a:noFill/>
            <a:miter lim="800000"/>
            <a:headEnd/>
            <a:tailEnd/>
          </a:ln>
        </p:spPr>
        <p:txBody>
          <a:bodyPr wrap="square">
            <a:spAutoFit/>
          </a:bodyPr>
          <a:lstStyle/>
          <a:p>
            <a:pPr>
              <a:spcBef>
                <a:spcPct val="50000"/>
              </a:spcBef>
            </a:pPr>
            <a:r>
              <a:rPr lang="es-ES_tradnl" sz="2400" b="1" dirty="0">
                <a:solidFill>
                  <a:srgbClr val="FFFFFF"/>
                </a:solidFill>
                <a:effectLst>
                  <a:outerShdw blurRad="38100" dist="38100" dir="2700000" algn="tl">
                    <a:srgbClr val="000000"/>
                  </a:outerShdw>
                </a:effectLst>
              </a:rPr>
              <a:t>Cajas de Ahorro fallidas… TODAS ELABORABAN MEMORIAS RSE</a:t>
            </a:r>
          </a:p>
        </p:txBody>
      </p:sp>
      <p:sp>
        <p:nvSpPr>
          <p:cNvPr id="12299" name="12 Rectángulo"/>
          <p:cNvSpPr>
            <a:spLocks noChangeArrowheads="1"/>
          </p:cNvSpPr>
          <p:nvPr/>
        </p:nvSpPr>
        <p:spPr bwMode="auto">
          <a:xfrm>
            <a:off x="4172215" y="4652963"/>
            <a:ext cx="5417344" cy="831850"/>
          </a:xfrm>
          <a:prstGeom prst="rect">
            <a:avLst/>
          </a:prstGeom>
          <a:noFill/>
          <a:ln w="9525">
            <a:noFill/>
            <a:miter lim="800000"/>
            <a:headEnd/>
            <a:tailEnd/>
          </a:ln>
        </p:spPr>
        <p:txBody>
          <a:bodyPr>
            <a:spAutoFit/>
          </a:bodyPr>
          <a:lstStyle/>
          <a:p>
            <a:pPr algn="ctr">
              <a:spcBef>
                <a:spcPct val="50000"/>
              </a:spcBef>
              <a:buFontTx/>
              <a:buChar char="•"/>
            </a:pPr>
            <a:r>
              <a:rPr lang="es-ES_tradnl" b="1">
                <a:solidFill>
                  <a:srgbClr val="0000FF"/>
                </a:solidFill>
              </a:rPr>
              <a:t> </a:t>
            </a:r>
            <a:r>
              <a:rPr lang="es-ES_tradnl" sz="2400" b="1">
                <a:solidFill>
                  <a:srgbClr val="0000FF"/>
                </a:solidFill>
              </a:rPr>
              <a:t>Caso Murdoch (Sky News); Wall-Mart… todas RSE</a:t>
            </a:r>
            <a:endParaRPr lang="es-ES_tradnl" b="1">
              <a:solidFill>
                <a:srgbClr val="0000FF"/>
              </a:solidFill>
            </a:endParaRPr>
          </a:p>
        </p:txBody>
      </p:sp>
      <p:sp>
        <p:nvSpPr>
          <p:cNvPr id="15" name="Rectangle 10"/>
          <p:cNvSpPr>
            <a:spLocks noChangeArrowheads="1"/>
          </p:cNvSpPr>
          <p:nvPr/>
        </p:nvSpPr>
        <p:spPr bwMode="auto">
          <a:xfrm>
            <a:off x="0" y="0"/>
            <a:ext cx="7214527" cy="4823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lIns="90000" tIns="46800" rIns="90000" bIns="46800">
            <a:spAutoFit/>
          </a:bodyPr>
          <a:lstStyle/>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b="1" dirty="0" smtClean="0">
                <a:solidFill>
                  <a:srgbClr val="FFFFFF"/>
                </a:solidFill>
                <a:effectLst>
                  <a:outerShdw blurRad="38100" dist="38100" dir="2700000" algn="tl">
                    <a:srgbClr val="000000"/>
                  </a:outerShdw>
                </a:effectLst>
              </a:rPr>
              <a:t>Los </a:t>
            </a:r>
            <a:r>
              <a:rPr lang="es-ES" sz="2800" b="1" dirty="0">
                <a:solidFill>
                  <a:srgbClr val="FFFFFF"/>
                </a:solidFill>
                <a:effectLst>
                  <a:outerShdw blurRad="38100" dist="38100" dir="2700000" algn="tl">
                    <a:srgbClr val="000000"/>
                  </a:outerShdw>
                </a:effectLst>
              </a:rPr>
              <a:t>‘fallos’ de los índices de Sostenibilidad</a:t>
            </a:r>
            <a:endParaRPr lang="es-ES_tradnl" sz="2800" b="1" dirty="0">
              <a:solidFill>
                <a:srgbClr val="FFFFFF"/>
              </a:solidFill>
              <a:effectLst>
                <a:outerShdw blurRad="38100" dist="38100" dir="2700000" algn="tl">
                  <a:srgbClr val="000000"/>
                </a:outerShdw>
              </a:effectLst>
            </a:endParaRPr>
          </a:p>
        </p:txBody>
      </p:sp>
      <p:pic>
        <p:nvPicPr>
          <p:cNvPr id="14" name="2 Imagen" descr="servicioslogo.png"/>
          <p:cNvPicPr>
            <a:picLocks noChangeAspect="1" noChangeArrowheads="1"/>
          </p:cNvPicPr>
          <p:nvPr/>
        </p:nvPicPr>
        <p:blipFill>
          <a:blip r:embed="rId10" cstate="print"/>
          <a:srcRect/>
          <a:stretch>
            <a:fillRect/>
          </a:stretch>
        </p:blipFill>
        <p:spPr bwMode="auto">
          <a:xfrm>
            <a:off x="8723548" y="44625"/>
            <a:ext cx="1098443" cy="57606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12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123"/>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5125"/>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51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additive="repl">
                                        <p:cTn id="20" dur="1" fill="hold">
                                          <p:stCondLst>
                                            <p:cond delay="0"/>
                                          </p:stCondLst>
                                        </p:cTn>
                                        <p:tgtEl>
                                          <p:spTgt spid="5127"/>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5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3" cstate="print"/>
          <a:srcRect/>
          <a:stretch>
            <a:fillRect/>
          </a:stretch>
        </p:blipFill>
        <p:spPr bwMode="auto">
          <a:xfrm>
            <a:off x="6591182" y="1124745"/>
            <a:ext cx="2839376" cy="4257675"/>
          </a:xfrm>
          <a:prstGeom prst="rect">
            <a:avLst/>
          </a:prstGeom>
          <a:noFill/>
          <a:ln w="9525">
            <a:noFill/>
            <a:round/>
            <a:headEnd/>
            <a:tailEnd/>
          </a:ln>
        </p:spPr>
      </p:pic>
      <p:sp>
        <p:nvSpPr>
          <p:cNvPr id="7171" name="2 Marcador de número de diapositiva"/>
          <p:cNvSpPr>
            <a:spLocks noGrp="1"/>
          </p:cNvSpPr>
          <p:nvPr>
            <p:ph type="sldNum" sz="quarter" idx="10"/>
          </p:nvPr>
        </p:nvSpPr>
        <p:spPr>
          <a:xfrm>
            <a:off x="9567202" y="6546850"/>
            <a:ext cx="338798" cy="311150"/>
          </a:xfrm>
          <a:noFill/>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F90CE76-6729-4050-9D93-F55A2DB7A811}" type="slidenum">
              <a:rPr lang="en-US"/>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US"/>
          </a:p>
        </p:txBody>
      </p:sp>
      <p:sp>
        <p:nvSpPr>
          <p:cNvPr id="7" name="Rectangle 10"/>
          <p:cNvSpPr>
            <a:spLocks noChangeArrowheads="1"/>
          </p:cNvSpPr>
          <p:nvPr/>
        </p:nvSpPr>
        <p:spPr bwMode="auto">
          <a:xfrm>
            <a:off x="0" y="1"/>
            <a:ext cx="8306594" cy="4823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b="1" dirty="0">
                <a:solidFill>
                  <a:srgbClr val="FFFFFF"/>
                </a:solidFill>
                <a:effectLst>
                  <a:outerShdw blurRad="38100" dist="38100" dir="2700000" algn="tl">
                    <a:srgbClr val="000000"/>
                  </a:outerShdw>
                </a:effectLst>
              </a:rPr>
              <a:t>¿Hemos aprendido sobre las causas de la crisis?</a:t>
            </a:r>
            <a:endParaRPr lang="es-ES_tradnl" sz="2800" b="1" dirty="0">
              <a:solidFill>
                <a:srgbClr val="FFFFFF"/>
              </a:solidFill>
              <a:effectLst>
                <a:outerShdw blurRad="38100" dist="38100" dir="2700000" algn="tl">
                  <a:srgbClr val="000000"/>
                </a:outerShdw>
              </a:effectLst>
            </a:endParaRPr>
          </a:p>
        </p:txBody>
      </p:sp>
      <p:sp>
        <p:nvSpPr>
          <p:cNvPr id="9" name="Rectangle 10"/>
          <p:cNvSpPr>
            <a:spLocks noChangeArrowheads="1"/>
          </p:cNvSpPr>
          <p:nvPr/>
        </p:nvSpPr>
        <p:spPr bwMode="auto">
          <a:xfrm>
            <a:off x="0" y="6015274"/>
            <a:ext cx="9906000" cy="8701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b="1">
                <a:solidFill>
                  <a:srgbClr val="FFFFFF"/>
                </a:solidFill>
                <a:effectLst>
                  <a:outerShdw blurRad="38100" dist="38100" dir="2700000" algn="tl">
                    <a:srgbClr val="000000"/>
                  </a:outerShdw>
                </a:effectLst>
              </a:rPr>
              <a:t>Activos tóxicos, agencias calificación, responsabilidad fiscal de las empresas, retribuciones insostenibles…</a:t>
            </a:r>
            <a:endParaRPr lang="es-ES_tradnl" sz="2800" b="1">
              <a:solidFill>
                <a:srgbClr val="FFFFFF"/>
              </a:solidFill>
              <a:effectLst>
                <a:outerShdw blurRad="38100" dist="38100" dir="2700000" algn="tl">
                  <a:srgbClr val="000000"/>
                </a:outerShdw>
              </a:effectLst>
            </a:endParaRPr>
          </a:p>
        </p:txBody>
      </p:sp>
      <p:pic>
        <p:nvPicPr>
          <p:cNvPr id="11" name="Picture 1"/>
          <p:cNvPicPr>
            <a:picLocks noChangeAspect="1" noChangeArrowheads="1"/>
          </p:cNvPicPr>
          <p:nvPr/>
        </p:nvPicPr>
        <p:blipFill>
          <a:blip r:embed="rId4" cstate="print"/>
          <a:srcRect/>
          <a:stretch>
            <a:fillRect/>
          </a:stretch>
        </p:blipFill>
        <p:spPr bwMode="auto">
          <a:xfrm>
            <a:off x="506506" y="1196753"/>
            <a:ext cx="2822178" cy="4113213"/>
          </a:xfrm>
          <a:prstGeom prst="rect">
            <a:avLst/>
          </a:prstGeom>
          <a:noFill/>
          <a:ln w="9525">
            <a:noFill/>
            <a:round/>
            <a:headEnd/>
            <a:tailEnd/>
          </a:ln>
        </p:spPr>
      </p:pic>
      <p:pic>
        <p:nvPicPr>
          <p:cNvPr id="7176" name="7 Imagen" descr="Logo_CCOO.jpg"/>
          <p:cNvPicPr>
            <a:picLocks noChangeAspect="1"/>
          </p:cNvPicPr>
          <p:nvPr/>
        </p:nvPicPr>
        <p:blipFill>
          <a:blip r:embed="rId5" cstate="print"/>
          <a:srcRect/>
          <a:stretch>
            <a:fillRect/>
          </a:stretch>
        </p:blipFill>
        <p:spPr bwMode="auto">
          <a:xfrm>
            <a:off x="8398628" y="-11113"/>
            <a:ext cx="1507373" cy="487785"/>
          </a:xfrm>
          <a:prstGeom prst="rect">
            <a:avLst/>
          </a:prstGeom>
          <a:noFill/>
          <a:ln w="9525">
            <a:noFill/>
            <a:miter lim="800000"/>
            <a:headEnd/>
            <a:tailEnd/>
          </a:ln>
        </p:spPr>
      </p:pic>
      <p:pic>
        <p:nvPicPr>
          <p:cNvPr id="10" name="Picture 1"/>
          <p:cNvPicPr>
            <a:picLocks noChangeAspect="1" noChangeArrowheads="1"/>
          </p:cNvPicPr>
          <p:nvPr/>
        </p:nvPicPr>
        <p:blipFill>
          <a:blip r:embed="rId6" cstate="print"/>
          <a:srcRect l="11810" t="6042" r="41643" b="5690"/>
          <a:stretch>
            <a:fillRect/>
          </a:stretch>
        </p:blipFill>
        <p:spPr bwMode="auto">
          <a:xfrm>
            <a:off x="3938888" y="3212630"/>
            <a:ext cx="2135981" cy="2160587"/>
          </a:xfrm>
          <a:prstGeom prst="rect">
            <a:avLst/>
          </a:prstGeom>
          <a:noFill/>
          <a:ln w="9525">
            <a:noFill/>
            <a:round/>
            <a:headEnd/>
            <a:tailEnd/>
          </a:ln>
        </p:spPr>
      </p:pic>
      <p:sp>
        <p:nvSpPr>
          <p:cNvPr id="12" name="Rectangle 10"/>
          <p:cNvSpPr>
            <a:spLocks noChangeArrowheads="1"/>
          </p:cNvSpPr>
          <p:nvPr/>
        </p:nvSpPr>
        <p:spPr bwMode="auto">
          <a:xfrm>
            <a:off x="3392828" y="1124744"/>
            <a:ext cx="3120347" cy="165494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a:solidFill>
                  <a:srgbClr val="FFFFFF"/>
                </a:solidFill>
                <a:effectLst>
                  <a:outerShdw blurRad="38100" dist="38100" dir="2700000" algn="tl">
                    <a:srgbClr val="000000"/>
                  </a:outerShdw>
                </a:effectLst>
                <a:latin typeface="Arial" charset="0"/>
              </a:rPr>
              <a:t>La RSE desde un espíritu crítico, pero muy constructivo.</a:t>
            </a:r>
          </a:p>
          <a:p>
            <a:pPr algn="ctr">
              <a:lnSpc>
                <a:spcPct val="90000"/>
              </a:lnSpc>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a:solidFill>
                  <a:srgbClr val="FFFFFF"/>
                </a:solidFill>
                <a:effectLst>
                  <a:outerShdw blurRad="38100" dist="38100" dir="2700000" algn="tl">
                    <a:srgbClr val="000000"/>
                  </a:outerShdw>
                </a:effectLst>
                <a:latin typeface="Arial" charset="0"/>
              </a:rPr>
              <a:t> La ‘otra’ RSE</a:t>
            </a:r>
            <a:endParaRPr lang="es-ES_tradnl" sz="2400" b="1" dirty="0">
              <a:solidFill>
                <a:srgbClr val="FFFFFF"/>
              </a:solidFill>
              <a:effectLst>
                <a:outerShdw blurRad="38100" dist="38100" dir="2700000" algn="tl">
                  <a:srgbClr val="000000"/>
                </a:outerShdw>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additive="repl">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26988"/>
            <a:ext cx="7429500" cy="758826"/>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400" b="1" i="1">
                <a:solidFill>
                  <a:srgbClr val="FFFFFF"/>
                </a:solidFill>
                <a:effectLst>
                  <a:outerShdw blurRad="38100" dist="38100" dir="2700000" algn="tl">
                    <a:srgbClr val="000000"/>
                  </a:outerShdw>
                </a:effectLst>
                <a:latin typeface="Verdana" pitchFamily="34" charset="0"/>
              </a:rPr>
              <a:t>Actitud empresarial respecto a la ‘Nueva Gobernanza’ (lobbys)</a:t>
            </a:r>
            <a:endParaRPr lang="es-ES_tradnl" sz="2400" b="1" i="1">
              <a:solidFill>
                <a:srgbClr val="FFFFFF"/>
              </a:solidFill>
              <a:effectLst>
                <a:outerShdw blurRad="38100" dist="38100" dir="2700000" algn="tl">
                  <a:srgbClr val="000000"/>
                </a:outerShdw>
              </a:effectLst>
              <a:latin typeface="Verdana" pitchFamily="34" charset="0"/>
            </a:endParaRPr>
          </a:p>
        </p:txBody>
      </p:sp>
      <p:sp>
        <p:nvSpPr>
          <p:cNvPr id="7172" name="5 Rectángulo"/>
          <p:cNvSpPr>
            <a:spLocks noChangeArrowheads="1"/>
          </p:cNvSpPr>
          <p:nvPr/>
        </p:nvSpPr>
        <p:spPr bwMode="auto">
          <a:xfrm>
            <a:off x="0" y="765176"/>
            <a:ext cx="9906000" cy="5931880"/>
          </a:xfrm>
          <a:prstGeom prst="rect">
            <a:avLst/>
          </a:prstGeom>
          <a:noFill/>
          <a:ln w="9525">
            <a:solidFill>
              <a:schemeClr val="accent1"/>
            </a:solidFill>
            <a:miter lim="800000"/>
            <a:headEnd/>
            <a:tailEnd/>
          </a:ln>
        </p:spPr>
        <p:txBody>
          <a:bodyPr>
            <a:spAutoFit/>
          </a:bodyPr>
          <a:lstStyle/>
          <a:p>
            <a:pPr marL="392113"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dirty="0"/>
              <a:t>Influencia en reguladores</a:t>
            </a:r>
          </a:p>
          <a:p>
            <a:pPr marL="392113"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dirty="0"/>
              <a:t>Respecto a las nuevas regulaciones</a:t>
            </a:r>
          </a:p>
          <a:p>
            <a:pPr marL="392113"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800" dirty="0"/>
              <a:t>En los procesos RSE / Sostenibilidad:</a:t>
            </a:r>
          </a:p>
          <a:p>
            <a:pPr marL="849313" lvl="1"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dirty="0"/>
              <a:t>Caso CERSE / LES</a:t>
            </a:r>
            <a:r>
              <a:rPr lang="es-ES" sz="2400" dirty="0">
                <a:solidFill>
                  <a:srgbClr val="FF0000"/>
                </a:solidFill>
              </a:rPr>
              <a:t> </a:t>
            </a:r>
            <a:r>
              <a:rPr lang="es-ES" b="1" dirty="0">
                <a:solidFill>
                  <a:srgbClr val="FF0000"/>
                </a:solidFill>
              </a:rPr>
              <a:t>(ESTRATEGIA RSE  </a:t>
            </a:r>
            <a:r>
              <a:rPr lang="es-ES" b="1" dirty="0">
                <a:solidFill>
                  <a:srgbClr val="FF0000"/>
                </a:solidFill>
                <a:sym typeface="Wingdings" pitchFamily="2" charset="2"/>
              </a:rPr>
              <a:t> </a:t>
            </a:r>
            <a:r>
              <a:rPr lang="es-ES" b="1" dirty="0">
                <a:solidFill>
                  <a:srgbClr val="FF0000"/>
                </a:solidFill>
              </a:rPr>
              <a:t>!!!)</a:t>
            </a:r>
            <a:endParaRPr lang="es-ES" sz="2400" b="1" dirty="0">
              <a:solidFill>
                <a:srgbClr val="FF0000"/>
              </a:solidFill>
            </a:endParaRPr>
          </a:p>
          <a:p>
            <a:pPr marL="849313" lvl="1"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dirty="0"/>
              <a:t>Caso proceso RSE Unión Europea</a:t>
            </a:r>
          </a:p>
          <a:p>
            <a:pPr marL="849313" lvl="1"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dirty="0"/>
              <a:t>Caso nueva directiva </a:t>
            </a:r>
            <a:r>
              <a:rPr lang="es-ES" sz="2400" dirty="0" err="1"/>
              <a:t>info</a:t>
            </a:r>
            <a:r>
              <a:rPr lang="es-ES" sz="2400" dirty="0"/>
              <a:t> no </a:t>
            </a:r>
            <a:r>
              <a:rPr lang="es-ES" sz="2400" dirty="0" err="1" smtClean="0"/>
              <a:t>financ</a:t>
            </a:r>
            <a:r>
              <a:rPr lang="es-ES" sz="2400" dirty="0" smtClean="0"/>
              <a:t>.</a:t>
            </a:r>
            <a:endParaRPr lang="es-ES" sz="2400" dirty="0"/>
          </a:p>
          <a:p>
            <a:pPr marL="849313" lvl="1"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dirty="0"/>
              <a:t>Proceso Empresas y DDHH</a:t>
            </a:r>
          </a:p>
          <a:p>
            <a:pPr marL="849313" lvl="1" indent="-392113" algn="just">
              <a:lnSpc>
                <a:spcPct val="90000"/>
              </a:lnSpc>
              <a:spcBef>
                <a:spcPts val="600"/>
              </a:spcBef>
              <a:spcAft>
                <a:spcPts val="663"/>
              </a:spcAft>
              <a:buClr>
                <a:srgbClr val="333399"/>
              </a:buClr>
              <a:buFontTx/>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dirty="0"/>
              <a:t>ISR</a:t>
            </a:r>
          </a:p>
          <a:p>
            <a:pPr marL="392113" indent="-392113">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sz="2400" b="1" dirty="0">
                <a:solidFill>
                  <a:srgbClr val="FF0000"/>
                </a:solidFill>
                <a:hlinkClick r:id="rId4"/>
              </a:rPr>
              <a:t>SE REPITE ACTITUD DESCRITA EN INFORME HOWITT (PARLAMENTO EUROPEO):</a:t>
            </a:r>
            <a:endParaRPr lang="es-ES" sz="1600" dirty="0"/>
          </a:p>
          <a:p>
            <a:pPr marL="392113" indent="-392113">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 dirty="0"/>
              <a:t>"...Finalmente, la Comisión decidió excluirse del debate y presentó una Comunicación en la que respaldaba firmemente un enfoque contrario a todo tipo de regulación.</a:t>
            </a:r>
          </a:p>
          <a:p>
            <a:pPr marL="849313" lvl="1" indent="-392113" algn="just">
              <a:lnSpc>
                <a:spcPct val="90000"/>
              </a:lnSpc>
              <a:spcBef>
                <a:spcPts val="600"/>
              </a:spcBef>
              <a:spcAft>
                <a:spcPts val="663"/>
              </a:spcAft>
              <a:buClr>
                <a:srgbClr val="333399"/>
              </a:buClr>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endParaRPr lang="es-ES" sz="2800" b="1" dirty="0">
              <a:solidFill>
                <a:srgbClr val="FF0000"/>
              </a:solidFill>
            </a:endParaRPr>
          </a:p>
        </p:txBody>
      </p:sp>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en-US" sz="2000" b="1">
              <a:solidFill>
                <a:srgbClr val="FF0000"/>
              </a:solidFill>
            </a:endParaRPr>
          </a:p>
        </p:txBody>
      </p:sp>
      <p:pic>
        <p:nvPicPr>
          <p:cNvPr id="6" name="2 Imagen" descr="servicioslogo.png"/>
          <p:cNvPicPr>
            <a:picLocks noChangeAspect="1" noChangeArrowheads="1"/>
          </p:cNvPicPr>
          <p:nvPr/>
        </p:nvPicPr>
        <p:blipFill>
          <a:blip r:embed="rId5" cstate="print">
            <a:lum bright="21000"/>
          </a:blip>
          <a:srcRect/>
          <a:stretch>
            <a:fillRect/>
          </a:stretch>
        </p:blipFill>
        <p:spPr bwMode="auto">
          <a:xfrm>
            <a:off x="8934400" y="0"/>
            <a:ext cx="971600" cy="517761"/>
          </a:xfrm>
          <a:prstGeom prst="rect">
            <a:avLst/>
          </a:prstGeom>
          <a:noFill/>
          <a:ln w="9525">
            <a:noFill/>
            <a:miter lim="800000"/>
            <a:headEnd/>
            <a:tailEnd/>
          </a:ln>
        </p:spPr>
      </p:pic>
      <p:pic>
        <p:nvPicPr>
          <p:cNvPr id="101377" name="Picture 1"/>
          <p:cNvPicPr>
            <a:picLocks noChangeAspect="1" noChangeArrowheads="1"/>
          </p:cNvPicPr>
          <p:nvPr/>
        </p:nvPicPr>
        <p:blipFill>
          <a:blip r:embed="rId6" cstate="print"/>
          <a:srcRect l="28350" t="21656" r="32183" b="11782"/>
          <a:stretch>
            <a:fillRect/>
          </a:stretch>
        </p:blipFill>
        <p:spPr bwMode="auto">
          <a:xfrm>
            <a:off x="5928744" y="908720"/>
            <a:ext cx="3704775" cy="3528392"/>
          </a:xfrm>
          <a:prstGeom prst="rect">
            <a:avLst/>
          </a:prstGeom>
          <a:noFill/>
          <a:ln w="9525">
            <a:noFill/>
            <a:miter lim="800000"/>
            <a:headEnd/>
            <a:tailEnd/>
          </a:ln>
        </p:spPr>
      </p:pic>
      <p:sp>
        <p:nvSpPr>
          <p:cNvPr id="7" name="6 Rectángulo"/>
          <p:cNvSpPr/>
          <p:nvPr/>
        </p:nvSpPr>
        <p:spPr>
          <a:xfrm>
            <a:off x="5313040" y="3573016"/>
            <a:ext cx="825867" cy="923330"/>
          </a:xfrm>
          <a:prstGeom prst="rect">
            <a:avLst/>
          </a:prstGeom>
          <a:noFill/>
        </p:spPr>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Rectángulo"/>
          <p:cNvSpPr>
            <a:spLocks noChangeArrowheads="1"/>
          </p:cNvSpPr>
          <p:nvPr/>
        </p:nvSpPr>
        <p:spPr bwMode="auto">
          <a:xfrm>
            <a:off x="3905327" y="3068960"/>
            <a:ext cx="6000673" cy="646331"/>
          </a:xfrm>
          <a:prstGeom prst="rect">
            <a:avLst/>
          </a:prstGeom>
          <a:noFill/>
          <a:ln w="9525">
            <a:noFill/>
            <a:miter lim="800000"/>
            <a:headEnd/>
            <a:tailEnd/>
          </a:ln>
        </p:spPr>
        <p:txBody>
          <a:bodyPr wrap="square">
            <a:spAutoFit/>
          </a:bodyPr>
          <a:lstStyle/>
          <a:p>
            <a:pPr algn="just"/>
            <a:r>
              <a:rPr lang="es-ES" dirty="0"/>
              <a:t>6.   </a:t>
            </a:r>
            <a:r>
              <a:rPr lang="es-ES" dirty="0" smtClean="0"/>
              <a:t>Considera</a:t>
            </a:r>
            <a:endParaRPr lang="es-ES" dirty="0"/>
          </a:p>
          <a:p>
            <a:endParaRPr lang="es-ES" dirty="0"/>
          </a:p>
        </p:txBody>
      </p:sp>
      <p:sp>
        <p:nvSpPr>
          <p:cNvPr id="9"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1" name="2 Imagen" descr="servicioslogo.png"/>
          <p:cNvPicPr>
            <a:picLocks noChangeAspect="1" noChangeArrowheads="1"/>
          </p:cNvPicPr>
          <p:nvPr/>
        </p:nvPicPr>
        <p:blipFill>
          <a:blip r:embed="rId3" cstate="print"/>
          <a:srcRect/>
          <a:stretch>
            <a:fillRect/>
          </a:stretch>
        </p:blipFill>
        <p:spPr bwMode="auto">
          <a:xfrm>
            <a:off x="8697416" y="44624"/>
            <a:ext cx="1124576" cy="589769"/>
          </a:xfrm>
          <a:prstGeom prst="rect">
            <a:avLst/>
          </a:prstGeom>
          <a:noFill/>
          <a:ln w="9525">
            <a:noFill/>
            <a:miter lim="800000"/>
            <a:headEnd/>
            <a:tailEnd/>
          </a:ln>
        </p:spPr>
      </p:pic>
      <p:sp>
        <p:nvSpPr>
          <p:cNvPr id="12" name="Rectangle 7"/>
          <p:cNvSpPr>
            <a:spLocks noChangeArrowheads="1"/>
          </p:cNvSpPr>
          <p:nvPr/>
        </p:nvSpPr>
        <p:spPr bwMode="auto">
          <a:xfrm>
            <a:off x="-15552" y="10968"/>
            <a:ext cx="8640960" cy="4823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800" b="1" dirty="0" smtClean="0">
                <a:solidFill>
                  <a:schemeClr val="bg1"/>
                </a:solidFill>
                <a:effectLst>
                  <a:outerShdw blurRad="38100" dist="38100" dir="2700000" algn="tl">
                    <a:srgbClr val="000000"/>
                  </a:outerShdw>
                </a:effectLst>
              </a:rPr>
              <a:t>Orden como argumento.     Conexión con </a:t>
            </a:r>
            <a:r>
              <a:rPr lang="es-ES_tradnl" sz="2800" b="1" dirty="0" err="1" smtClean="0">
                <a:solidFill>
                  <a:schemeClr val="bg1"/>
                </a:solidFill>
                <a:effectLst>
                  <a:outerShdw blurRad="38100" dist="38100" dir="2700000" algn="tl">
                    <a:srgbClr val="000000"/>
                  </a:outerShdw>
                </a:effectLst>
              </a:rPr>
              <a:t>KPI’s</a:t>
            </a:r>
            <a:r>
              <a:rPr lang="es-ES_tradnl" sz="2800" b="1" dirty="0" smtClean="0">
                <a:solidFill>
                  <a:schemeClr val="bg1"/>
                </a:solidFill>
                <a:effectLst>
                  <a:outerShdw blurRad="38100" dist="38100" dir="2700000" algn="tl">
                    <a:srgbClr val="000000"/>
                  </a:outerShdw>
                </a:effectLst>
              </a:rPr>
              <a:t>:</a:t>
            </a:r>
            <a:endParaRPr lang="es-ES_tradnl" sz="2800" b="1" dirty="0">
              <a:solidFill>
                <a:schemeClr val="bg1"/>
              </a:solidFill>
              <a:effectLst>
                <a:outerShdw blurRad="38100" dist="38100" dir="2700000" algn="tl">
                  <a:srgbClr val="000000"/>
                </a:outerShdw>
              </a:effectLst>
            </a:endParaRPr>
          </a:p>
        </p:txBody>
      </p:sp>
      <p:pic>
        <p:nvPicPr>
          <p:cNvPr id="10" name="Picture 1"/>
          <p:cNvPicPr>
            <a:picLocks noChangeAspect="1" noChangeArrowheads="1"/>
          </p:cNvPicPr>
          <p:nvPr/>
        </p:nvPicPr>
        <p:blipFill>
          <a:blip r:embed="rId4" cstate="print"/>
          <a:srcRect l="15937" t="10556" r="41235" b="54638"/>
          <a:stretch>
            <a:fillRect/>
          </a:stretch>
        </p:blipFill>
        <p:spPr bwMode="auto">
          <a:xfrm>
            <a:off x="-15552" y="692696"/>
            <a:ext cx="7560840" cy="3456384"/>
          </a:xfrm>
          <a:prstGeom prst="rect">
            <a:avLst/>
          </a:prstGeom>
          <a:noFill/>
          <a:ln w="1">
            <a:noFill/>
            <a:miter lim="800000"/>
            <a:headEnd/>
            <a:tailEnd type="none" w="med" len="med"/>
          </a:ln>
          <a:effectLst/>
        </p:spPr>
      </p:pic>
      <p:pic>
        <p:nvPicPr>
          <p:cNvPr id="14" name="Picture 1"/>
          <p:cNvPicPr>
            <a:picLocks noChangeAspect="1" noChangeArrowheads="1"/>
          </p:cNvPicPr>
          <p:nvPr/>
        </p:nvPicPr>
        <p:blipFill>
          <a:blip r:embed="rId4" cstate="print"/>
          <a:srcRect l="18384" t="54933" r="40991" b="21573"/>
          <a:stretch>
            <a:fillRect/>
          </a:stretch>
        </p:blipFill>
        <p:spPr bwMode="auto">
          <a:xfrm>
            <a:off x="128464" y="4365104"/>
            <a:ext cx="6696744" cy="2178459"/>
          </a:xfrm>
          <a:prstGeom prst="rect">
            <a:avLst/>
          </a:prstGeom>
          <a:noFill/>
          <a:ln w="1">
            <a:noFill/>
            <a:miter lim="800000"/>
            <a:headEnd/>
            <a:tailEnd type="none" w="med" len="med"/>
          </a:ln>
          <a:effectLst/>
        </p:spPr>
      </p:pic>
      <p:sp>
        <p:nvSpPr>
          <p:cNvPr id="13" name="Rectangle 7"/>
          <p:cNvSpPr>
            <a:spLocks noChangeArrowheads="1"/>
          </p:cNvSpPr>
          <p:nvPr/>
        </p:nvSpPr>
        <p:spPr bwMode="auto">
          <a:xfrm>
            <a:off x="7761312" y="3429000"/>
            <a:ext cx="1872208" cy="3438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smtClean="0">
                <a:solidFill>
                  <a:schemeClr val="bg1"/>
                </a:solidFill>
                <a:effectLst>
                  <a:outerShdw blurRad="38100" dist="38100" dir="2700000" algn="tl">
                    <a:srgbClr val="000000"/>
                  </a:outerShdw>
                </a:effectLst>
              </a:rPr>
              <a:t>Desigualdad </a:t>
            </a:r>
            <a:endParaRPr lang="es-ES_tradnl" b="1" dirty="0">
              <a:solidFill>
                <a:schemeClr val="bg1"/>
              </a:solidFill>
              <a:effectLst>
                <a:outerShdw blurRad="38100" dist="38100" dir="2700000" algn="tl">
                  <a:srgbClr val="000000"/>
                </a:outerShdw>
              </a:effectLst>
            </a:endParaRPr>
          </a:p>
        </p:txBody>
      </p:sp>
      <p:sp>
        <p:nvSpPr>
          <p:cNvPr id="15" name="Rectangle 7"/>
          <p:cNvSpPr>
            <a:spLocks noChangeArrowheads="1"/>
          </p:cNvSpPr>
          <p:nvPr/>
        </p:nvSpPr>
        <p:spPr bwMode="auto">
          <a:xfrm>
            <a:off x="7545288" y="3789040"/>
            <a:ext cx="2360712" cy="3438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smtClean="0">
                <a:solidFill>
                  <a:schemeClr val="bg1"/>
                </a:solidFill>
                <a:effectLst>
                  <a:outerShdw blurRad="38100" dist="38100" dir="2700000" algn="tl">
                    <a:srgbClr val="000000"/>
                  </a:outerShdw>
                </a:effectLst>
              </a:rPr>
              <a:t>Fiscalidad responsable </a:t>
            </a:r>
            <a:endParaRPr lang="es-ES_tradnl" b="1" dirty="0">
              <a:solidFill>
                <a:schemeClr val="bg1"/>
              </a:solidFill>
              <a:effectLst>
                <a:outerShdw blurRad="38100" dist="38100" dir="2700000" algn="tl">
                  <a:srgbClr val="000000"/>
                </a:outerShdw>
              </a:effectLst>
            </a:endParaRPr>
          </a:p>
        </p:txBody>
      </p:sp>
      <p:cxnSp>
        <p:nvCxnSpPr>
          <p:cNvPr id="17" name="16 Conector recto de flecha"/>
          <p:cNvCxnSpPr/>
          <p:nvPr/>
        </p:nvCxnSpPr>
        <p:spPr>
          <a:xfrm>
            <a:off x="7761312" y="548680"/>
            <a:ext cx="0" cy="273630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Flecha derecha"/>
          <p:cNvSpPr/>
          <p:nvPr/>
        </p:nvSpPr>
        <p:spPr>
          <a:xfrm>
            <a:off x="7257256" y="3645024"/>
            <a:ext cx="288032"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19" name="Rectangle 7"/>
          <p:cNvSpPr>
            <a:spLocks noChangeArrowheads="1"/>
          </p:cNvSpPr>
          <p:nvPr/>
        </p:nvSpPr>
        <p:spPr bwMode="auto">
          <a:xfrm>
            <a:off x="7905328" y="764704"/>
            <a:ext cx="1944216" cy="1533369"/>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smtClean="0">
                <a:solidFill>
                  <a:schemeClr val="bg1"/>
                </a:solidFill>
                <a:effectLst>
                  <a:outerShdw blurRad="38100" dist="38100" dir="2700000" algn="tl">
                    <a:srgbClr val="000000"/>
                  </a:outerShdw>
                </a:effectLst>
              </a:rPr>
              <a:t>Preocupados, ¿en serio?</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smtClean="0">
                <a:solidFill>
                  <a:schemeClr val="bg1"/>
                </a:solidFill>
                <a:effectLst>
                  <a:outerShdw blurRad="38100" dist="38100" dir="2700000" algn="tl">
                    <a:srgbClr val="000000"/>
                  </a:outerShdw>
                </a:effectLst>
              </a:rPr>
              <a:t>INDICADORES !</a:t>
            </a:r>
          </a:p>
          <a:p>
            <a:pPr>
              <a:lnSpc>
                <a:spcPct val="9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smtClean="0">
                <a:solidFill>
                  <a:schemeClr val="bg1"/>
                </a:solidFill>
                <a:effectLst>
                  <a:outerShdw blurRad="38100" dist="38100" dir="2700000" algn="tl">
                    <a:srgbClr val="000000"/>
                  </a:outerShdw>
                </a:effectLst>
              </a:rPr>
              <a:t>(KPI)  (Nueva ‘patada adelante’)</a:t>
            </a:r>
            <a:endParaRPr lang="es-ES_tradnl" b="1" dirty="0">
              <a:solidFill>
                <a:schemeClr val="bg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cstate="print"/>
          <a:srcRect l="16489" t="18089" r="52118" b="25597"/>
          <a:stretch>
            <a:fillRect/>
          </a:stretch>
        </p:blipFill>
        <p:spPr bwMode="auto">
          <a:xfrm>
            <a:off x="6934632" y="3717032"/>
            <a:ext cx="2971368" cy="2998177"/>
          </a:xfrm>
          <a:prstGeom prst="rect">
            <a:avLst/>
          </a:prstGeom>
          <a:noFill/>
          <a:ln w="1">
            <a:noFill/>
            <a:miter lim="800000"/>
            <a:headEnd/>
            <a:tailEnd type="none" w="med" len="med"/>
          </a:ln>
          <a:effectLst/>
        </p:spPr>
      </p:pic>
      <p:sp>
        <p:nvSpPr>
          <p:cNvPr id="9"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1" name="2 Imagen" descr="servicioslogo.png"/>
          <p:cNvPicPr>
            <a:picLocks noChangeAspect="1" noChangeArrowheads="1"/>
          </p:cNvPicPr>
          <p:nvPr/>
        </p:nvPicPr>
        <p:blipFill>
          <a:blip r:embed="rId4" cstate="print"/>
          <a:srcRect/>
          <a:stretch>
            <a:fillRect/>
          </a:stretch>
        </p:blipFill>
        <p:spPr bwMode="auto">
          <a:xfrm>
            <a:off x="8697416" y="44624"/>
            <a:ext cx="1124576" cy="589769"/>
          </a:xfrm>
          <a:prstGeom prst="rect">
            <a:avLst/>
          </a:prstGeom>
          <a:noFill/>
          <a:ln w="9525">
            <a:noFill/>
            <a:miter lim="800000"/>
            <a:headEnd/>
            <a:tailEnd/>
          </a:ln>
        </p:spPr>
      </p:pic>
      <p:sp>
        <p:nvSpPr>
          <p:cNvPr id="12" name="Rectangle 7"/>
          <p:cNvSpPr>
            <a:spLocks noChangeArrowheads="1"/>
          </p:cNvSpPr>
          <p:nvPr/>
        </p:nvSpPr>
        <p:spPr bwMode="auto">
          <a:xfrm>
            <a:off x="-15552" y="10968"/>
            <a:ext cx="8640960" cy="8701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800" b="1" dirty="0" smtClean="0">
                <a:solidFill>
                  <a:schemeClr val="bg1"/>
                </a:solidFill>
                <a:effectLst>
                  <a:outerShdw blurRad="38100" dist="38100" dir="2700000" algn="tl">
                    <a:srgbClr val="000000"/>
                  </a:outerShdw>
                </a:effectLst>
              </a:rPr>
              <a:t>Orden como argumento. Ante resistencia al cambio / regulación / transparencia ‘ordenada’ ,  ¿Involución? :</a:t>
            </a:r>
            <a:endParaRPr lang="es-ES_tradnl" sz="2800" b="1" dirty="0">
              <a:solidFill>
                <a:schemeClr val="bg1"/>
              </a:solidFill>
              <a:effectLst>
                <a:outerShdw blurRad="38100" dist="38100" dir="2700000" algn="tl">
                  <a:srgbClr val="000000"/>
                </a:outerShdw>
              </a:effectLst>
            </a:endParaRPr>
          </a:p>
        </p:txBody>
      </p:sp>
      <p:pic>
        <p:nvPicPr>
          <p:cNvPr id="13" name="Picture 3"/>
          <p:cNvPicPr>
            <a:picLocks noChangeAspect="1" noChangeArrowheads="1"/>
          </p:cNvPicPr>
          <p:nvPr/>
        </p:nvPicPr>
        <p:blipFill>
          <a:blip r:embed="rId5" cstate="print"/>
          <a:srcRect l="17135" t="41100" r="40856" b="9815"/>
          <a:stretch>
            <a:fillRect/>
          </a:stretch>
        </p:blipFill>
        <p:spPr bwMode="auto">
          <a:xfrm>
            <a:off x="3872880" y="3284984"/>
            <a:ext cx="4910316" cy="3227306"/>
          </a:xfrm>
          <a:prstGeom prst="rect">
            <a:avLst/>
          </a:prstGeom>
          <a:noFill/>
          <a:ln w="1">
            <a:noFill/>
            <a:miter lim="800000"/>
            <a:headEnd/>
            <a:tailEnd type="none" w="med" len="med"/>
          </a:ln>
          <a:effectLst/>
        </p:spPr>
      </p:pic>
      <p:pic>
        <p:nvPicPr>
          <p:cNvPr id="16" name="Picture 2"/>
          <p:cNvPicPr>
            <a:picLocks noChangeAspect="1" noChangeArrowheads="1"/>
          </p:cNvPicPr>
          <p:nvPr/>
        </p:nvPicPr>
        <p:blipFill>
          <a:blip r:embed="rId6" cstate="print"/>
          <a:srcRect l="24896" r="28064" b="81055"/>
          <a:stretch>
            <a:fillRect/>
          </a:stretch>
        </p:blipFill>
        <p:spPr bwMode="auto">
          <a:xfrm>
            <a:off x="0" y="908720"/>
            <a:ext cx="6993006" cy="1584176"/>
          </a:xfrm>
          <a:prstGeom prst="rect">
            <a:avLst/>
          </a:prstGeom>
          <a:noFill/>
          <a:ln w="1">
            <a:noFill/>
            <a:miter lim="800000"/>
            <a:headEnd/>
            <a:tailEnd type="none" w="med" len="med"/>
          </a:ln>
          <a:effectLst/>
        </p:spPr>
      </p:pic>
      <p:pic>
        <p:nvPicPr>
          <p:cNvPr id="8" name="Picture 3">
            <a:hlinkClick r:id="rId7"/>
          </p:cNvPr>
          <p:cNvPicPr>
            <a:picLocks noChangeAspect="1" noChangeArrowheads="1"/>
          </p:cNvPicPr>
          <p:nvPr/>
        </p:nvPicPr>
        <p:blipFill>
          <a:blip r:embed="rId5" cstate="print"/>
          <a:srcRect l="17135" t="12407" r="20227" b="65934"/>
          <a:stretch>
            <a:fillRect/>
          </a:stretch>
        </p:blipFill>
        <p:spPr bwMode="auto">
          <a:xfrm>
            <a:off x="3872880" y="2543552"/>
            <a:ext cx="6033120" cy="1173480"/>
          </a:xfrm>
          <a:prstGeom prst="rect">
            <a:avLst/>
          </a:prstGeom>
          <a:noFill/>
          <a:ln w="1">
            <a:noFill/>
            <a:miter lim="800000"/>
            <a:headEnd/>
            <a:tailEnd type="none" w="med" len="med"/>
          </a:ln>
          <a:effectLst/>
        </p:spPr>
      </p:pic>
      <p:pic>
        <p:nvPicPr>
          <p:cNvPr id="64514" name="Picture 2" descr="https://cnnespanol2.files.wordpress.com/2015/08/150804165253-trumka-richard-head-shot.jpg?quality=90&amp;strip=all"/>
          <p:cNvPicPr>
            <a:picLocks noChangeAspect="1" noChangeArrowheads="1"/>
          </p:cNvPicPr>
          <p:nvPr/>
        </p:nvPicPr>
        <p:blipFill>
          <a:blip r:embed="rId8" cstate="print"/>
          <a:srcRect/>
          <a:stretch>
            <a:fillRect/>
          </a:stretch>
        </p:blipFill>
        <p:spPr bwMode="auto">
          <a:xfrm>
            <a:off x="3080792" y="2996952"/>
            <a:ext cx="494022" cy="600493"/>
          </a:xfrm>
          <a:prstGeom prst="rect">
            <a:avLst/>
          </a:prstGeom>
          <a:noFill/>
        </p:spPr>
      </p:pic>
      <p:sp>
        <p:nvSpPr>
          <p:cNvPr id="17" name="16 Rectángulo"/>
          <p:cNvSpPr/>
          <p:nvPr/>
        </p:nvSpPr>
        <p:spPr>
          <a:xfrm>
            <a:off x="0" y="2852936"/>
            <a:ext cx="3024336" cy="3416320"/>
          </a:xfrm>
          <a:prstGeom prst="rect">
            <a:avLst/>
          </a:prstGeom>
        </p:spPr>
        <p:txBody>
          <a:bodyPr wrap="square">
            <a:spAutoFit/>
          </a:bodyPr>
          <a:lstStyle/>
          <a:p>
            <a:r>
              <a:rPr lang="es-ES" i="1" dirty="0" smtClean="0"/>
              <a:t>Richard </a:t>
            </a:r>
            <a:r>
              <a:rPr lang="es-ES" i="1" dirty="0" err="1" smtClean="0"/>
              <a:t>Trumka</a:t>
            </a:r>
            <a:r>
              <a:rPr lang="es-ES" i="1" dirty="0" smtClean="0"/>
              <a:t> presidente del sindicato AFL-CIO: ‘</a:t>
            </a:r>
            <a:r>
              <a:rPr lang="es-ES" dirty="0" smtClean="0"/>
              <a:t>cuando se aprobó la histórica Ley de </a:t>
            </a:r>
            <a:r>
              <a:rPr lang="es-ES" b="1" dirty="0" smtClean="0"/>
              <a:t>Reforma Ley </a:t>
            </a:r>
            <a:r>
              <a:rPr lang="es-ES" b="1" dirty="0" err="1" smtClean="0"/>
              <a:t>Dodd</a:t>
            </a:r>
            <a:r>
              <a:rPr lang="es-ES" b="1" dirty="0" smtClean="0"/>
              <a:t>-Frank del 2010 para frenar la codicia de Wall </a:t>
            </a:r>
            <a:r>
              <a:rPr lang="es-ES" b="1" dirty="0" err="1" smtClean="0"/>
              <a:t>Street</a:t>
            </a:r>
            <a:r>
              <a:rPr lang="es-ES" b="1" dirty="0" smtClean="0"/>
              <a:t>,</a:t>
            </a:r>
            <a:r>
              <a:rPr lang="es-ES" dirty="0" smtClean="0"/>
              <a:t> esta incluía una disposición que obligaba a que la Comisión de Bolsa y Valores requiriera que las empresas dieran a conocer su </a:t>
            </a:r>
            <a:r>
              <a:rPr lang="es-ES" b="1" dirty="0" smtClean="0">
                <a:solidFill>
                  <a:srgbClr val="FF0000"/>
                </a:solidFill>
              </a:rPr>
              <a:t>relación de sueldo director ejecutivo-trabajador’                 </a:t>
            </a:r>
            <a:endParaRPr lang="es-ES" b="1" dirty="0">
              <a:solidFill>
                <a:srgbClr val="002060"/>
              </a:solidFill>
            </a:endParaRPr>
          </a:p>
        </p:txBody>
      </p:sp>
      <p:pic>
        <p:nvPicPr>
          <p:cNvPr id="64515" name="Picture 3">
            <a:hlinkClick r:id="rId9"/>
          </p:cNvPr>
          <p:cNvPicPr>
            <a:picLocks noChangeAspect="1" noChangeArrowheads="1"/>
          </p:cNvPicPr>
          <p:nvPr/>
        </p:nvPicPr>
        <p:blipFill>
          <a:blip r:embed="rId10" cstate="print"/>
          <a:srcRect l="8882" t="14673" r="31908" b="5582"/>
          <a:stretch>
            <a:fillRect/>
          </a:stretch>
        </p:blipFill>
        <p:spPr bwMode="auto">
          <a:xfrm>
            <a:off x="7329264" y="908720"/>
            <a:ext cx="2376264" cy="1584176"/>
          </a:xfrm>
          <a:prstGeom prst="rect">
            <a:avLst/>
          </a:prstGeom>
          <a:noFill/>
          <a:ln w="9525">
            <a:noFill/>
            <a:miter lim="800000"/>
            <a:headEnd/>
            <a:tailEnd/>
          </a:ln>
        </p:spPr>
      </p:pic>
      <p:sp>
        <p:nvSpPr>
          <p:cNvPr id="18" name="17 Flecha derecha"/>
          <p:cNvSpPr/>
          <p:nvPr/>
        </p:nvSpPr>
        <p:spPr>
          <a:xfrm>
            <a:off x="3296816" y="2564904"/>
            <a:ext cx="576064"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246494" y="2492896"/>
            <a:ext cx="3050322" cy="369332"/>
          </a:xfrm>
          <a:prstGeom prst="rect">
            <a:avLst/>
          </a:prstGeom>
          <a:solidFill>
            <a:srgbClr val="FFFF00"/>
          </a:solidFill>
        </p:spPr>
        <p:txBody>
          <a:bodyPr wrap="none">
            <a:spAutoFit/>
          </a:bodyPr>
          <a:lstStyle/>
          <a:p>
            <a:r>
              <a:rPr lang="es-ES" b="1" dirty="0" smtClean="0">
                <a:solidFill>
                  <a:srgbClr val="FF0000"/>
                </a:solidFill>
              </a:rPr>
              <a:t>Del 2010 a </a:t>
            </a:r>
            <a:r>
              <a:rPr lang="es-ES" b="1" dirty="0" smtClean="0">
                <a:solidFill>
                  <a:srgbClr val="002060"/>
                </a:solidFill>
              </a:rPr>
              <a:t>INVOLUCIÓN 2017 </a:t>
            </a:r>
            <a:endParaRPr lang="es-E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48544" y="1774324"/>
            <a:ext cx="4603009" cy="4158356"/>
          </a:xfrm>
          <a:prstGeom prst="rect">
            <a:avLst/>
          </a:prstGeom>
          <a:noFill/>
          <a:ln w="9525">
            <a:noFill/>
            <a:round/>
            <a:headEnd/>
            <a:tailEnd/>
          </a:ln>
        </p:spPr>
        <p:txBody>
          <a:bodyPr wrap="square" lIns="79200" tIns="41040" rIns="79200" bIns="41040">
            <a:spAutoFit/>
          </a:bodyPr>
          <a:lstStyle/>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Desigualdad</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Cambio Climático</a:t>
            </a:r>
          </a:p>
          <a:p>
            <a:pPr marL="392113" indent="-392113" algn="just">
              <a:spcAft>
                <a:spcPts val="663"/>
              </a:spcAft>
              <a:buClr>
                <a:srgbClr val="333399"/>
              </a:buClr>
              <a:buFont typeface="Times New Roman" pitchFamily="18" charset="0"/>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Modelo Productivo (</a:t>
            </a:r>
            <a:r>
              <a:rPr lang="es-ES_tradnl" sz="2800" b="1" dirty="0" err="1" smtClean="0">
                <a:solidFill>
                  <a:srgbClr val="004586"/>
                </a:solidFill>
              </a:rPr>
              <a:t>digit</a:t>
            </a:r>
            <a:r>
              <a:rPr lang="es-ES_tradnl" sz="2800" b="1" dirty="0" smtClean="0">
                <a:solidFill>
                  <a:srgbClr val="004586"/>
                </a:solidFill>
              </a:rPr>
              <a:t>.)</a:t>
            </a:r>
            <a:endParaRPr lang="es-ES_tradnl" sz="2800" b="1" dirty="0">
              <a:solidFill>
                <a:srgbClr val="004586"/>
              </a:solidFill>
            </a:endParaRPr>
          </a:p>
          <a:p>
            <a:pPr marL="392113" indent="-392113" algn="just">
              <a:spcAft>
                <a:spcPts val="663"/>
              </a:spcAft>
              <a:buClr>
                <a:srgbClr val="333399"/>
              </a:buClr>
              <a:buFont typeface="Times New Roman" pitchFamily="18" charset="0"/>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a:solidFill>
                  <a:srgbClr val="004586"/>
                </a:solidFill>
              </a:rPr>
              <a:t>Modelo Financiero</a:t>
            </a:r>
          </a:p>
          <a:p>
            <a:pPr marL="392113" indent="-392113" algn="just">
              <a:spcAft>
                <a:spcPts val="663"/>
              </a:spcAft>
              <a:buClr>
                <a:srgbClr val="333399"/>
              </a:buClr>
              <a:buFont typeface="Times New Roman" pitchFamily="18" charset="0"/>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a:solidFill>
                  <a:srgbClr val="004586"/>
                </a:solidFill>
              </a:rPr>
              <a:t>Modelo </a:t>
            </a:r>
            <a:r>
              <a:rPr lang="es-ES_tradnl" sz="2800" b="1" dirty="0" smtClean="0">
                <a:solidFill>
                  <a:srgbClr val="004586"/>
                </a:solidFill>
              </a:rPr>
              <a:t>Comunicación</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Transparencia</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Modelo Energético</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Países Emergentes…</a:t>
            </a:r>
            <a:endParaRPr lang="es-ES_tradnl" sz="1800" b="1" dirty="0">
              <a:solidFill>
                <a:srgbClr val="004586"/>
              </a:solidFill>
            </a:endParaRPr>
          </a:p>
        </p:txBody>
      </p:sp>
      <p:sp>
        <p:nvSpPr>
          <p:cNvPr id="27655" name="14 Rectángulo"/>
          <p:cNvSpPr>
            <a:spLocks noChangeArrowheads="1"/>
          </p:cNvSpPr>
          <p:nvPr/>
        </p:nvSpPr>
        <p:spPr bwMode="auto">
          <a:xfrm>
            <a:off x="-303584" y="1116033"/>
            <a:ext cx="9433048" cy="584775"/>
          </a:xfrm>
          <a:prstGeom prst="rect">
            <a:avLst/>
          </a:prstGeom>
          <a:noFill/>
          <a:ln w="9525">
            <a:noFill/>
            <a:miter lim="800000"/>
            <a:headEnd/>
            <a:tailEnd/>
          </a:ln>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3200" b="1" dirty="0" smtClean="0">
                <a:solidFill>
                  <a:srgbClr val="FF6600"/>
                </a:solidFill>
                <a:cs typeface="Arial" pitchFamily="34" charset="0"/>
              </a:rPr>
              <a:t>TRUMP: Reacción contra cambio, ¡necesario!:</a:t>
            </a:r>
            <a:endParaRPr lang="es-ES_tradnl" sz="3200" b="1" dirty="0">
              <a:solidFill>
                <a:srgbClr val="FF6600"/>
              </a:solidFill>
              <a:cs typeface="Arial" pitchFamily="34" charset="0"/>
            </a:endParaRPr>
          </a:p>
        </p:txBody>
      </p:sp>
      <p:pic>
        <p:nvPicPr>
          <p:cNvPr id="7" name="2 Imagen" descr="servicioslogo.png"/>
          <p:cNvPicPr>
            <a:picLocks noChangeAspect="1" noChangeArrowheads="1"/>
          </p:cNvPicPr>
          <p:nvPr/>
        </p:nvPicPr>
        <p:blipFill>
          <a:blip r:embed="rId4" cstate="print"/>
          <a:srcRect/>
          <a:stretch>
            <a:fillRect/>
          </a:stretch>
        </p:blipFill>
        <p:spPr bwMode="auto">
          <a:xfrm>
            <a:off x="8623038" y="44624"/>
            <a:ext cx="1198954" cy="589769"/>
          </a:xfrm>
          <a:prstGeom prst="rect">
            <a:avLst/>
          </a:prstGeom>
          <a:noFill/>
          <a:ln w="9525">
            <a:noFill/>
            <a:miter lim="800000"/>
            <a:headEnd/>
            <a:tailEnd/>
          </a:ln>
        </p:spPr>
      </p:pic>
      <p:sp>
        <p:nvSpPr>
          <p:cNvPr id="10" name="14 Rectángulo"/>
          <p:cNvSpPr>
            <a:spLocks noChangeArrowheads="1"/>
          </p:cNvSpPr>
          <p:nvPr/>
        </p:nvSpPr>
        <p:spPr bwMode="auto">
          <a:xfrm>
            <a:off x="5457056" y="1700808"/>
            <a:ext cx="4304928" cy="1200329"/>
          </a:xfrm>
          <a:prstGeom prst="rect">
            <a:avLst/>
          </a:prstGeom>
          <a:noFill/>
          <a:ln w="38100">
            <a:solidFill>
              <a:srgbClr val="FF0000"/>
            </a:solidFill>
            <a:miter lim="800000"/>
            <a:headEnd/>
            <a:tailEnd/>
          </a:ln>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3600" b="1" dirty="0" smtClean="0">
                <a:solidFill>
                  <a:srgbClr val="FF6600"/>
                </a:solidFill>
                <a:cs typeface="Arial" pitchFamily="34" charset="0"/>
              </a:rPr>
              <a:t>IMPORTANTE: </a:t>
            </a:r>
            <a:r>
              <a:rPr lang="es-ES_tradnl" sz="3600" b="1" dirty="0" smtClean="0">
                <a:solidFill>
                  <a:srgbClr val="0070C0"/>
                </a:solidFill>
                <a:cs typeface="Arial" pitchFamily="34" charset="0"/>
              </a:rPr>
              <a:t>TRANSICIÓN JUSTA</a:t>
            </a:r>
            <a:endParaRPr lang="es-ES_tradnl" sz="3600" b="1" dirty="0">
              <a:solidFill>
                <a:srgbClr val="0070C0"/>
              </a:solidFill>
              <a:cs typeface="Arial" pitchFamily="34" charset="0"/>
            </a:endParaRPr>
          </a:p>
        </p:txBody>
      </p:sp>
      <p:sp>
        <p:nvSpPr>
          <p:cNvPr id="11" name="Text Box 5"/>
          <p:cNvSpPr txBox="1">
            <a:spLocks noChangeArrowheads="1"/>
          </p:cNvSpPr>
          <p:nvPr/>
        </p:nvSpPr>
        <p:spPr bwMode="auto">
          <a:xfrm>
            <a:off x="-15552" y="-27384"/>
            <a:ext cx="8568952" cy="1257909"/>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800" b="1" dirty="0" smtClean="0">
                <a:solidFill>
                  <a:srgbClr val="FFFFFF"/>
                </a:solidFill>
                <a:effectLst>
                  <a:outerShdw blurRad="38100" dist="38100" dir="2700000" algn="tl">
                    <a:srgbClr val="000000"/>
                  </a:outerShdw>
                </a:effectLst>
                <a:latin typeface="Verdana" pitchFamily="34" charset="0"/>
              </a:rPr>
              <a:t>RSE – Sostenibilidad debería reforzar el Diálogo Sectorial en torno a </a:t>
            </a:r>
            <a:r>
              <a:rPr lang="es-ES" sz="2800" b="1" dirty="0" smtClean="0">
                <a:solidFill>
                  <a:srgbClr val="FFFF00"/>
                </a:solidFill>
                <a:effectLst>
                  <a:outerShdw blurRad="38100" dist="38100" dir="2700000" algn="tl">
                    <a:srgbClr val="000000"/>
                  </a:outerShdw>
                </a:effectLst>
                <a:latin typeface="Verdana" pitchFamily="34" charset="0"/>
              </a:rPr>
              <a:t>riesgos sistémicos </a:t>
            </a:r>
          </a:p>
        </p:txBody>
      </p:sp>
      <p:pic>
        <p:nvPicPr>
          <p:cNvPr id="9" name="8 Imagen" descr="TranJusta.jpg"/>
          <p:cNvPicPr>
            <a:picLocks noChangeAspect="1"/>
          </p:cNvPicPr>
          <p:nvPr/>
        </p:nvPicPr>
        <p:blipFill>
          <a:blip r:embed="rId5" cstate="print"/>
          <a:stretch>
            <a:fillRect/>
          </a:stretch>
        </p:blipFill>
        <p:spPr>
          <a:xfrm>
            <a:off x="5457056" y="3068960"/>
            <a:ext cx="4248472" cy="2169553"/>
          </a:xfrm>
          <a:prstGeom prst="rect">
            <a:avLst/>
          </a:prstGeom>
        </p:spPr>
      </p:pic>
      <p:sp>
        <p:nvSpPr>
          <p:cNvPr id="12"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13" name="12 Botón de acción: Inicio">
            <a:hlinkClick r:id="rId6" action="ppaction://hlinksldjump" highlightClick="1"/>
          </p:cNvPr>
          <p:cNvSpPr/>
          <p:nvPr/>
        </p:nvSpPr>
        <p:spPr>
          <a:xfrm>
            <a:off x="9129464" y="6165304"/>
            <a:ext cx="432048" cy="360040"/>
          </a:xfrm>
          <a:prstGeom prst="actionButtonHom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28464" y="1170032"/>
            <a:ext cx="9577064"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20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Proyecto Sindical Europeo sobre participación sindical en procesos de RSE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2000" b="1" i="0" u="sng" strike="noStrike" cap="none" normalizeH="0" baseline="0" dirty="0" smtClean="0">
                <a:ln>
                  <a:noFill/>
                </a:ln>
                <a:solidFill>
                  <a:srgbClr val="222222"/>
                </a:solidFill>
                <a:effectLst/>
                <a:latin typeface="Arial" pitchFamily="34" charset="0"/>
                <a:ea typeface="Calibri" pitchFamily="34" charset="0"/>
                <a:cs typeface="Arial" pitchFamily="34" charset="0"/>
              </a:rPr>
              <a:t>Directiva Información No financiera </a:t>
            </a:r>
            <a:r>
              <a:rPr lang="es-ES_tradnl" b="1" dirty="0" smtClean="0">
                <a:solidFill>
                  <a:srgbClr val="222222"/>
                </a:solidFill>
                <a:latin typeface="Arial" pitchFamily="34" charset="0"/>
                <a:ea typeface="Calibri" pitchFamily="34" charset="0"/>
                <a:cs typeface="Arial" pitchFamily="34" charset="0"/>
              </a:rPr>
              <a:t> Informe a Ejecutiva Federal del 1/12/2016</a:t>
            </a:r>
            <a:endParaRPr kumimoji="0" lang="es-ES_tradnl" sz="2000" b="1" i="0" u="sng" strike="noStrike" cap="none" normalizeH="0" baseline="0" dirty="0" smtClean="0">
              <a:ln>
                <a:noFill/>
              </a:ln>
              <a:solidFill>
                <a:srgbClr val="222222"/>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dirty="0" err="1" smtClean="0">
                <a:ln>
                  <a:noFill/>
                </a:ln>
                <a:solidFill>
                  <a:srgbClr val="FF0000"/>
                </a:solidFill>
                <a:effectLst/>
                <a:latin typeface="Arial" pitchFamily="34" charset="0"/>
                <a:ea typeface="Calibri" pitchFamily="34" charset="0"/>
                <a:cs typeface="Arial" pitchFamily="34" charset="0"/>
              </a:rPr>
              <a:t>Dimaso</a:t>
            </a:r>
            <a:r>
              <a:rPr kumimoji="0" lang="es-ES_tradnl" sz="16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es-ES_tradnl" sz="1600" b="1" i="0" u="none" strike="noStrike" cap="none" normalizeH="0" baseline="0" dirty="0" err="1" smtClean="0">
                <a:ln>
                  <a:noFill/>
                </a:ln>
                <a:solidFill>
                  <a:srgbClr val="FF0000"/>
                </a:solidFill>
                <a:effectLst/>
                <a:latin typeface="Arial" pitchFamily="34" charset="0"/>
                <a:ea typeface="Calibri" pitchFamily="34" charset="0"/>
                <a:cs typeface="Arial" pitchFamily="34" charset="0"/>
              </a:rPr>
              <a:t>Lab</a:t>
            </a:r>
            <a:r>
              <a:rPr kumimoji="0" lang="es-ES_tradnl" sz="16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es-ES_tradnl" sz="1600" b="1" i="1" u="none" strike="noStrike" cap="none" normalizeH="0" baseline="0" dirty="0" smtClean="0">
                <a:ln>
                  <a:noFill/>
                </a:ln>
                <a:solidFill>
                  <a:srgbClr val="FF0000"/>
                </a:solidFill>
                <a:effectLst/>
                <a:latin typeface="Arial" pitchFamily="34" charset="0"/>
                <a:ea typeface="Calibri" pitchFamily="34" charset="0"/>
                <a:cs typeface="Arial" pitchFamily="34" charset="0"/>
              </a:rPr>
              <a:t>Proyecto Democracia)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2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Temas:</a:t>
            </a:r>
            <a:r>
              <a:rPr kumimoji="0" lang="es-ES_tradnl" sz="12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Grupos de interés y ‘grupos interesados’. Regulación, riesgos, sostenibilidad, resistencia a regulación, orden-desorden. Indicadores clave a evaluar para ‘sellos’ (licencia social para operar) Competitividad responsable. Cambio de actitud: de ‘Riesgos’ Regulatorios a OPORTUNIDADES REGULATORIAS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Nuestros objetivos en el proyecto están alineados con nuestros objetivos federales en RSE: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 typeface="Arial" pitchFamily="34" charset="0"/>
              <a:buChar char="•"/>
              <a:tabLst/>
            </a:pP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Lograr influir en el contenido y los </a:t>
            </a:r>
            <a:r>
              <a:rPr kumimoji="0" lang="es-ES_tradnl" sz="1600" b="1" i="0" u="sng" strike="noStrike" cap="none" normalizeH="0" baseline="0" dirty="0" smtClean="0">
                <a:ln>
                  <a:noFill/>
                </a:ln>
                <a:solidFill>
                  <a:srgbClr val="FF0000"/>
                </a:solidFill>
                <a:effectLst/>
                <a:latin typeface="Arial" pitchFamily="34" charset="0"/>
                <a:ea typeface="Calibri" pitchFamily="34" charset="0"/>
                <a:cs typeface="Arial" pitchFamily="34" charset="0"/>
              </a:rPr>
              <a:t>indicadores*</a:t>
            </a: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que configurarán el nuevo modelo de información obligatorio para todas las empresas europeas de más de 500 trabajadores</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 typeface="Arial" pitchFamily="34" charset="0"/>
              <a:buChar char="•"/>
              <a:tabLst/>
            </a:pP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Preparar a los sindicalistas para incluir nuestros datos y opinión, ya sea dentro de esos informes o en los análisis a efectuar a posteriori, tanto en ámbitos institucionales como análisis de acción sindical.</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 typeface="Arial" pitchFamily="34" charset="0"/>
              <a:buChar char="•"/>
              <a:tabLst/>
            </a:pP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Participar en el embrión de un posible Observatorio Sindical Europeo de RSE</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tabLst/>
            </a:pP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(Actividad anterior: participación en </a:t>
            </a:r>
            <a:r>
              <a:rPr kumimoji="0" lang="es-ES_tradnl" sz="1600" b="1" i="0" u="sng" strike="noStrike" cap="none" normalizeH="0" baseline="0" dirty="0" smtClean="0">
                <a:ln>
                  <a:noFill/>
                </a:ln>
                <a:solidFill>
                  <a:srgbClr val="222222"/>
                </a:solidFill>
                <a:effectLst/>
                <a:latin typeface="Arial" pitchFamily="34" charset="0"/>
                <a:ea typeface="Calibri" pitchFamily="34" charset="0"/>
                <a:cs typeface="Arial" pitchFamily="34" charset="0"/>
              </a:rPr>
              <a:t>Guía Europea RSE</a:t>
            </a:r>
            <a:r>
              <a:rPr kumimoji="0" lang="es-ES_tradnl" sz="16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(CES))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es-ES_tradnl" sz="1600" b="1" i="0" u="none" strike="noStrike" cap="none" normalizeH="0" dirty="0" smtClean="0">
                <a:ln>
                  <a:noFill/>
                </a:ln>
                <a:solidFill>
                  <a:srgbClr val="FF0000"/>
                </a:solidFill>
                <a:effectLst/>
                <a:latin typeface="Arial" pitchFamily="34" charset="0"/>
                <a:ea typeface="Calibri" pitchFamily="34" charset="0"/>
                <a:cs typeface="Arial" pitchFamily="34" charset="0"/>
              </a:rPr>
              <a:t> Tenemos p</a:t>
            </a:r>
            <a:r>
              <a:rPr kumimoji="0" lang="es-ES_tradnl" sz="16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ropuesta de indicadores</a:t>
            </a:r>
            <a:r>
              <a:rPr lang="es-ES_tradnl" sz="1600" b="1" dirty="0" smtClean="0">
                <a:solidFill>
                  <a:srgbClr val="FF0000"/>
                </a:solidFill>
                <a:latin typeface="Arial" pitchFamily="34" charset="0"/>
                <a:ea typeface="Calibri" pitchFamily="34" charset="0"/>
                <a:cs typeface="Arial" pitchFamily="34" charset="0"/>
              </a:rPr>
              <a:t> sintéticos esenciales. </a:t>
            </a:r>
            <a:r>
              <a:rPr kumimoji="0" lang="es-ES_tradnl" sz="16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 Importante: </a:t>
            </a:r>
            <a:r>
              <a:rPr kumimoji="0" lang="es-ES_tradnl" sz="1600" b="1" i="0" u="sng" strike="noStrike" cap="none" normalizeH="0" baseline="0" dirty="0" smtClean="0">
                <a:ln>
                  <a:noFill/>
                </a:ln>
                <a:solidFill>
                  <a:srgbClr val="FF0000"/>
                </a:solidFill>
                <a:effectLst/>
                <a:latin typeface="Arial" pitchFamily="34" charset="0"/>
                <a:ea typeface="Calibri" pitchFamily="34" charset="0"/>
                <a:cs typeface="Arial" pitchFamily="34" charset="0"/>
              </a:rPr>
              <a:t>¿qué queremos?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sz="1600" b="1" i="0" u="sng" strike="noStrike" cap="none" normalizeH="0" baseline="0" dirty="0" smtClean="0">
              <a:ln>
                <a:noFill/>
              </a:ln>
              <a:solidFill>
                <a:srgbClr val="FF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1F497D"/>
                </a:solidFill>
                <a:effectLst/>
                <a:latin typeface="Arial" pitchFamily="34" charset="0"/>
                <a:ea typeface="Calibri" pitchFamily="34" charset="0"/>
                <a:cs typeface="Arial" pitchFamily="34" charset="0"/>
              </a:rPr>
              <a:t>Ver informe sobre nuestra actividad en torno a la DIRECTIVA. </a:t>
            </a:r>
            <a:r>
              <a:rPr kumimoji="0" lang="es-ES_tradnl" sz="1600" b="1" i="0" u="none" strike="noStrike" cap="none" normalizeH="0" baseline="0" dirty="0" smtClean="0">
                <a:ln>
                  <a:noFill/>
                </a:ln>
                <a:solidFill>
                  <a:srgbClr val="1F497D"/>
                </a:solidFill>
                <a:effectLst/>
                <a:latin typeface="Arial" pitchFamily="34" charset="0"/>
                <a:ea typeface="Calibri" pitchFamily="34" charset="0"/>
                <a:cs typeface="Arial" pitchFamily="34" charset="0"/>
                <a:hlinkClick r:id="rId3"/>
              </a:rPr>
              <a:t>Link</a:t>
            </a:r>
            <a:endParaRPr kumimoji="0" lang="es-ES_trad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15552" y="10968"/>
            <a:ext cx="9921552" cy="106247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800" b="1" dirty="0" smtClean="0">
                <a:solidFill>
                  <a:schemeClr val="bg1"/>
                </a:solidFill>
                <a:effectLst>
                  <a:outerShdw blurRad="38100" dist="38100" dir="2700000" algn="tl">
                    <a:srgbClr val="000000"/>
                  </a:outerShdw>
                </a:effectLst>
              </a:rPr>
              <a:t>3</a:t>
            </a:r>
            <a:r>
              <a:rPr lang="es-ES_tradnl" sz="2800" b="1" dirty="0" smtClean="0">
                <a:solidFill>
                  <a:schemeClr val="bg1"/>
                </a:solidFill>
                <a:effectLst>
                  <a:outerShdw blurRad="38100" dist="38100" dir="2700000" algn="tl">
                    <a:srgbClr val="000000"/>
                  </a:outerShdw>
                </a:effectLst>
              </a:rPr>
              <a:t>.- Un </a:t>
            </a:r>
            <a:r>
              <a:rPr lang="es-ES_tradnl" sz="2800" b="1" dirty="0" smtClean="0">
                <a:solidFill>
                  <a:srgbClr val="FF0000"/>
                </a:solidFill>
                <a:effectLst>
                  <a:outerShdw blurRad="38100" dist="38100" dir="2700000" algn="tl">
                    <a:srgbClr val="000000"/>
                  </a:outerShdw>
                </a:effectLst>
              </a:rPr>
              <a:t>plan </a:t>
            </a:r>
            <a:r>
              <a:rPr lang="es-ES_tradnl" sz="2800" b="1" dirty="0" smtClean="0">
                <a:solidFill>
                  <a:srgbClr val="FF0000"/>
                </a:solidFill>
                <a:effectLst>
                  <a:outerShdw blurRad="38100" dist="38100" dir="2700000" algn="tl">
                    <a:srgbClr val="000000"/>
                  </a:outerShdw>
                </a:effectLst>
              </a:rPr>
              <a:t>de acción sindical / social </a:t>
            </a:r>
            <a:r>
              <a:rPr lang="es-ES_tradnl" sz="2800" b="1" dirty="0" smtClean="0">
                <a:solidFill>
                  <a:srgbClr val="FF0000"/>
                </a:solidFill>
                <a:effectLst>
                  <a:outerShdw blurRad="38100" dist="38100" dir="2700000" algn="tl">
                    <a:srgbClr val="000000"/>
                  </a:outerShdw>
                </a:effectLst>
              </a:rPr>
              <a:t>alternativo </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800" b="1" dirty="0" smtClean="0">
                <a:solidFill>
                  <a:schemeClr val="bg1"/>
                </a:solidFill>
                <a:effectLst>
                  <a:outerShdw blurRad="38100" dist="38100" dir="2700000" algn="tl">
                    <a:srgbClr val="000000"/>
                  </a:outerShdw>
                </a:effectLst>
              </a:rPr>
              <a:t>ante actitud de bloqueo</a:t>
            </a:r>
            <a:endParaRPr lang="es-ES_tradnl" sz="2800" b="1" dirty="0">
              <a:solidFill>
                <a:schemeClr val="bg1"/>
              </a:solidFill>
              <a:effectLst>
                <a:outerShdw blurRad="38100" dist="38100" dir="2700000" algn="tl">
                  <a:srgbClr val="000000"/>
                </a:outerShdw>
              </a:effectLst>
            </a:endParaRPr>
          </a:p>
        </p:txBody>
      </p:sp>
      <p:pic>
        <p:nvPicPr>
          <p:cNvPr id="4" name="2 Imagen" descr="servicioslogo.png"/>
          <p:cNvPicPr>
            <a:picLocks noChangeAspect="1" noChangeArrowheads="1"/>
          </p:cNvPicPr>
          <p:nvPr/>
        </p:nvPicPr>
        <p:blipFill>
          <a:blip r:embed="rId4" cstate="print">
            <a:lum bright="21000"/>
          </a:blip>
          <a:srcRect/>
          <a:stretch>
            <a:fillRect/>
          </a:stretch>
        </p:blipFill>
        <p:spPr bwMode="auto">
          <a:xfrm>
            <a:off x="8888109" y="116632"/>
            <a:ext cx="945883" cy="504056"/>
          </a:xfrm>
          <a:prstGeom prst="rect">
            <a:avLst/>
          </a:prstGeom>
          <a:noFill/>
          <a:ln w="9525">
            <a:noFill/>
            <a:miter lim="800000"/>
            <a:headEnd/>
            <a:tailEnd/>
          </a:ln>
        </p:spPr>
      </p:pic>
      <p:sp>
        <p:nvSpPr>
          <p:cNvPr id="6" name="5 Botón de acción: Inicio">
            <a:hlinkClick r:id="rId5" action="ppaction://hlinksldjump" highlightClick="1"/>
          </p:cNvPr>
          <p:cNvSpPr/>
          <p:nvPr/>
        </p:nvSpPr>
        <p:spPr>
          <a:xfrm>
            <a:off x="9129464" y="6165304"/>
            <a:ext cx="432048" cy="360040"/>
          </a:xfrm>
          <a:prstGeom prst="actionButtonHom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cstate="print"/>
          <a:srcRect/>
          <a:stretch>
            <a:fillRect/>
          </a:stretch>
        </p:blipFill>
        <p:spPr bwMode="auto">
          <a:xfrm>
            <a:off x="704528" y="2276872"/>
            <a:ext cx="8896822" cy="4392488"/>
          </a:xfrm>
          <a:prstGeom prst="rect">
            <a:avLst/>
          </a:prstGeom>
          <a:noFill/>
          <a:ln w="9525">
            <a:noFill/>
            <a:miter lim="800000"/>
            <a:headEnd/>
            <a:tailEnd/>
          </a:ln>
        </p:spPr>
      </p:pic>
      <p:sp>
        <p:nvSpPr>
          <p:cNvPr id="12" name="Rectangle 7"/>
          <p:cNvSpPr>
            <a:spLocks noChangeArrowheads="1"/>
          </p:cNvSpPr>
          <p:nvPr/>
        </p:nvSpPr>
        <p:spPr bwMode="auto">
          <a:xfrm>
            <a:off x="0" y="0"/>
            <a:ext cx="9906000" cy="2059667"/>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3200" b="1" dirty="0" smtClean="0">
                <a:solidFill>
                  <a:srgbClr val="FFFFFF"/>
                </a:solidFill>
                <a:effectLst>
                  <a:outerShdw blurRad="38100" dist="38100" dir="2700000" algn="tl">
                    <a:srgbClr val="000000"/>
                  </a:outerShdw>
                </a:effectLst>
              </a:rPr>
              <a:t>¿Cómo deben informar las empresas para que puedan ser evaluadas socio-laboralmente (impacto social)? Información relevante, clara y comparable</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3200" b="1" dirty="0" smtClean="0">
                <a:solidFill>
                  <a:srgbClr val="FFFFFF"/>
                </a:solidFill>
                <a:effectLst>
                  <a:outerShdw blurRad="38100" dist="38100" dir="2700000" algn="tl">
                    <a:srgbClr val="000000"/>
                  </a:outerShdw>
                </a:effectLst>
              </a:rPr>
              <a:t>Indicadores KPI Directiva de Información No Financiera </a:t>
            </a:r>
            <a:endParaRPr lang="es-ES_tradnl" sz="2800" b="1" dirty="0">
              <a:solidFill>
                <a:schemeClr val="bg1"/>
              </a:solidFill>
              <a:effectLst>
                <a:outerShdw blurRad="38100" dist="38100" dir="2700000" algn="tl">
                  <a:srgbClr val="000000"/>
                </a:outerShdw>
              </a:effectLst>
            </a:endParaRPr>
          </a:p>
        </p:txBody>
      </p:sp>
      <p:pic>
        <p:nvPicPr>
          <p:cNvPr id="10" name="2 Imagen" descr="servicioslogo.png"/>
          <p:cNvPicPr>
            <a:picLocks noChangeAspect="1" noChangeArrowheads="1"/>
          </p:cNvPicPr>
          <p:nvPr/>
        </p:nvPicPr>
        <p:blipFill>
          <a:blip r:embed="rId4" cstate="print">
            <a:lum bright="5000" contrast="100000"/>
          </a:blip>
          <a:srcRect/>
          <a:stretch>
            <a:fillRect/>
          </a:stretch>
        </p:blipFill>
        <p:spPr bwMode="auto">
          <a:xfrm>
            <a:off x="8697416" y="2541217"/>
            <a:ext cx="720080" cy="383727"/>
          </a:xfrm>
          <a:prstGeom prst="rect">
            <a:avLst/>
          </a:prstGeom>
          <a:noFill/>
          <a:ln w="9525">
            <a:noFill/>
            <a:miter lim="800000"/>
            <a:headEnd/>
            <a:tailEnd/>
          </a:ln>
        </p:spPr>
      </p:pic>
      <p:sp>
        <p:nvSpPr>
          <p:cNvPr id="5"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28</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graphicFrame>
        <p:nvGraphicFramePr>
          <p:cNvPr id="4" name="3 Tabla"/>
          <p:cNvGraphicFramePr>
            <a:graphicFrameLocks noGrp="1"/>
          </p:cNvGraphicFramePr>
          <p:nvPr/>
        </p:nvGraphicFramePr>
        <p:xfrm>
          <a:off x="15552" y="895561"/>
          <a:ext cx="9833992" cy="5804756"/>
        </p:xfrm>
        <a:graphic>
          <a:graphicData uri="http://schemas.openxmlformats.org/drawingml/2006/table">
            <a:tbl>
              <a:tblPr/>
              <a:tblGrid>
                <a:gridCol w="2821228"/>
                <a:gridCol w="7012764"/>
              </a:tblGrid>
              <a:tr h="1093279">
                <a:tc>
                  <a:txBody>
                    <a:bodyPr/>
                    <a:lstStyle/>
                    <a:p>
                      <a:pPr algn="l" fontAlgn="ctr"/>
                      <a:r>
                        <a:rPr lang="es-ES" sz="1400" b="1" i="0" u="none" strike="noStrike" dirty="0">
                          <a:solidFill>
                            <a:srgbClr val="000000"/>
                          </a:solidFill>
                          <a:latin typeface="Arial"/>
                        </a:rPr>
                        <a:t>¿Hay participación sindical? </a:t>
                      </a:r>
                      <a:r>
                        <a:rPr lang="es-ES" sz="1400" b="1" i="0" u="none" strike="noStrike" dirty="0" smtClean="0">
                          <a:solidFill>
                            <a:srgbClr val="000000"/>
                          </a:solidFill>
                          <a:latin typeface="Arial"/>
                        </a:rPr>
                        <a:t> (</a:t>
                      </a:r>
                      <a:r>
                        <a:rPr lang="es-ES" sz="1400" b="1" i="0" u="none" strike="noStrike" dirty="0">
                          <a:solidFill>
                            <a:srgbClr val="FF0000"/>
                          </a:solidFill>
                          <a:latin typeface="Arial"/>
                        </a:rPr>
                        <a:t>G4-24…)</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a:solidFill>
                            <a:srgbClr val="000000"/>
                          </a:solidFill>
                          <a:latin typeface="Arial"/>
                        </a:rPr>
                        <a:t>Se están incrementado las consultas públicas en torno a los denominados ‘grupos de interés’ (para regulaciones, directivas europeas…), más allá de los procesos de RSE.  Abuso de un concepto vago y peligro de degradar aun más la democracia y el poder sindical. La oportunidad: actuar. </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5319">
                <a:tc>
                  <a:txBody>
                    <a:bodyPr/>
                    <a:lstStyle/>
                    <a:p>
                      <a:pPr algn="l" fontAlgn="ctr"/>
                      <a:r>
                        <a:rPr lang="es-ES" sz="1400" b="1" i="0" u="none" strike="noStrike">
                          <a:solidFill>
                            <a:srgbClr val="000000"/>
                          </a:solidFill>
                          <a:latin typeface="Arial"/>
                        </a:rPr>
                        <a:t>Grupos de interés con los que cuenta la empresa </a:t>
                      </a:r>
                      <a:r>
                        <a:rPr lang="es-ES" sz="1400" b="1" i="0" u="none" strike="noStrike">
                          <a:solidFill>
                            <a:srgbClr val="FF0000"/>
                          </a:solidFill>
                          <a:latin typeface="Arial"/>
                        </a:rPr>
                        <a:t>(G4-24…)</a:t>
                      </a:r>
                      <a:endParaRPr lang="es-ES" sz="1400" b="1" i="0" u="none" strike="noStrike">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a:solidFill>
                            <a:srgbClr val="000000"/>
                          </a:solidFill>
                          <a:latin typeface="Arial"/>
                        </a:rPr>
                        <a:t>El objetivo es poner en evidencia la falta de participación real. Canales, tiempo dedicado a la interactuación. Objetivos y resultados reales. Representatividad de los participantes</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0532">
                <a:tc>
                  <a:txBody>
                    <a:bodyPr/>
                    <a:lstStyle/>
                    <a:p>
                      <a:pPr algn="l" fontAlgn="ctr"/>
                      <a:r>
                        <a:rPr lang="es-ES" sz="1400" b="1" i="0" u="none" strike="noStrike" dirty="0">
                          <a:solidFill>
                            <a:srgbClr val="000000"/>
                          </a:solidFill>
                          <a:latin typeface="Arial"/>
                        </a:rPr>
                        <a:t>Indicadores de desigualdad salarial      </a:t>
                      </a:r>
                      <a:r>
                        <a:rPr lang="es-ES" sz="1400" b="1" i="0" u="none" strike="noStrike" dirty="0">
                          <a:solidFill>
                            <a:srgbClr val="FF0000"/>
                          </a:solidFill>
                          <a:latin typeface="Arial"/>
                        </a:rPr>
                        <a:t>(G4-54) (SEC</a:t>
                      </a:r>
                      <a:r>
                        <a:rPr lang="es-ES" sz="1400" b="1" i="0" u="none" strike="noStrike" dirty="0" smtClean="0">
                          <a:solidFill>
                            <a:srgbClr val="FF0000"/>
                          </a:solidFill>
                          <a:latin typeface="Arial"/>
                        </a:rPr>
                        <a:t>)  (Modelo</a:t>
                      </a:r>
                      <a:r>
                        <a:rPr lang="es-ES" sz="1400" b="1" i="0" u="none" strike="noStrike" baseline="0" dirty="0" smtClean="0">
                          <a:solidFill>
                            <a:srgbClr val="FF0000"/>
                          </a:solidFill>
                          <a:latin typeface="Arial"/>
                        </a:rPr>
                        <a:t> #</a:t>
                      </a:r>
                      <a:r>
                        <a:rPr lang="es-ES" sz="1400" b="1" i="0" u="none" strike="noStrike" baseline="0" dirty="0" err="1" smtClean="0">
                          <a:solidFill>
                            <a:srgbClr val="FF0000"/>
                          </a:solidFill>
                          <a:latin typeface="Arial"/>
                        </a:rPr>
                        <a:t>RSequidad</a:t>
                      </a:r>
                      <a:r>
                        <a:rPr lang="es-ES" sz="1400" b="1" i="0" u="none" strike="noStrike" baseline="0" dirty="0" smtClean="0">
                          <a:solidFill>
                            <a:srgbClr val="FF0000"/>
                          </a:solidFill>
                          <a:latin typeface="Arial"/>
                        </a:rPr>
                        <a:t>)</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a:solidFill>
                            <a:srgbClr val="000000"/>
                          </a:solidFill>
                          <a:latin typeface="Arial"/>
                        </a:rPr>
                        <a:t>Crisis de los </a:t>
                      </a:r>
                      <a:r>
                        <a:rPr lang="es-ES" sz="1400" b="1" i="0" u="none" strike="noStrike" dirty="0">
                          <a:solidFill>
                            <a:srgbClr val="000000"/>
                          </a:solidFill>
                          <a:latin typeface="Arial"/>
                        </a:rPr>
                        <a:t>incentivos</a:t>
                      </a:r>
                      <a:r>
                        <a:rPr lang="es-ES" sz="1400" b="0" i="0" u="none" strike="noStrike" dirty="0">
                          <a:solidFill>
                            <a:srgbClr val="000000"/>
                          </a:solidFill>
                          <a:latin typeface="Arial"/>
                        </a:rPr>
                        <a:t> </a:t>
                      </a:r>
                      <a:r>
                        <a:rPr lang="es-ES" sz="1400" b="0" i="0" u="none" strike="noStrike" dirty="0" smtClean="0">
                          <a:solidFill>
                            <a:srgbClr val="000000"/>
                          </a:solidFill>
                          <a:latin typeface="Arial"/>
                        </a:rPr>
                        <a:t>perversos (</a:t>
                      </a:r>
                      <a:r>
                        <a:rPr lang="es-ES" sz="1050" b="0" i="0" u="none" strike="noStrike" dirty="0" smtClean="0">
                          <a:solidFill>
                            <a:srgbClr val="000000"/>
                          </a:solidFill>
                          <a:latin typeface="Arial"/>
                        </a:rPr>
                        <a:t>Apropiación poder</a:t>
                      </a:r>
                      <a:r>
                        <a:rPr lang="es-ES" sz="1050" b="0" i="0" u="none" strike="noStrike" baseline="0" dirty="0" smtClean="0">
                          <a:solidFill>
                            <a:srgbClr val="000000"/>
                          </a:solidFill>
                          <a:latin typeface="Arial"/>
                        </a:rPr>
                        <a:t> directivos; Caso paso DB a banca inversión ? …)</a:t>
                      </a:r>
                      <a:r>
                        <a:rPr lang="es-ES" sz="1050" b="0" i="0" u="none" strike="noStrike" dirty="0" smtClean="0">
                          <a:solidFill>
                            <a:srgbClr val="000000"/>
                          </a:solidFill>
                          <a:latin typeface="Arial"/>
                        </a:rPr>
                        <a:t> </a:t>
                      </a:r>
                      <a:r>
                        <a:rPr lang="es-ES" sz="1400" b="0" i="0" u="none" strike="noStrike" dirty="0">
                          <a:solidFill>
                            <a:srgbClr val="000000"/>
                          </a:solidFill>
                          <a:latin typeface="Arial"/>
                        </a:rPr>
                        <a:t>Máximos, mínimos. Y por tramos. Sistema de 'cuadre cuenta explotación'. A tener en cuenta otras partidas gastos. </a:t>
                      </a:r>
                      <a:r>
                        <a:rPr lang="es-ES" sz="1400" b="0" i="0" u="none" strike="noStrike" dirty="0" smtClean="0">
                          <a:solidFill>
                            <a:srgbClr val="000000"/>
                          </a:solidFill>
                          <a:latin typeface="Arial"/>
                        </a:rPr>
                        <a:t>Desigualdad </a:t>
                      </a:r>
                      <a:r>
                        <a:rPr lang="es-ES" sz="1400" b="0" i="0" u="none" strike="noStrike" dirty="0">
                          <a:solidFill>
                            <a:srgbClr val="000000"/>
                          </a:solidFill>
                          <a:latin typeface="Arial"/>
                        </a:rPr>
                        <a:t>en cadena productiva.</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9060">
                <a:tc>
                  <a:txBody>
                    <a:bodyPr/>
                    <a:lstStyle/>
                    <a:p>
                      <a:pPr algn="l" fontAlgn="ctr"/>
                      <a:r>
                        <a:rPr lang="es-ES" sz="1400" b="1" i="0" u="none" strike="noStrike" dirty="0">
                          <a:solidFill>
                            <a:srgbClr val="000000"/>
                          </a:solidFill>
                          <a:latin typeface="Arial"/>
                        </a:rPr>
                        <a:t>Igualdad, brecha de género, diversidad    </a:t>
                      </a:r>
                      <a:r>
                        <a:rPr lang="es-ES" sz="1400" b="1" i="0" u="none" strike="noStrike" dirty="0">
                          <a:solidFill>
                            <a:srgbClr val="FF0000"/>
                          </a:solidFill>
                          <a:latin typeface="Arial"/>
                        </a:rPr>
                        <a:t>(G4-LA13)</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smtClean="0">
                          <a:solidFill>
                            <a:srgbClr val="000000"/>
                          </a:solidFill>
                          <a:latin typeface="Arial"/>
                        </a:rPr>
                        <a:t>Ley </a:t>
                      </a:r>
                      <a:r>
                        <a:rPr lang="es-ES" sz="1400" b="0" i="0" u="none" strike="noStrike" dirty="0">
                          <a:solidFill>
                            <a:srgbClr val="000000"/>
                          </a:solidFill>
                          <a:latin typeface="Arial"/>
                        </a:rPr>
                        <a:t>de </a:t>
                      </a:r>
                      <a:r>
                        <a:rPr lang="es-ES" sz="1400" b="0" i="0" u="none" strike="noStrike" dirty="0" smtClean="0">
                          <a:solidFill>
                            <a:srgbClr val="000000"/>
                          </a:solidFill>
                          <a:latin typeface="Arial"/>
                        </a:rPr>
                        <a:t>Igualdad,</a:t>
                      </a:r>
                      <a:r>
                        <a:rPr lang="es-ES" sz="1400" b="0" i="0" u="none" strike="noStrike" baseline="0" dirty="0" smtClean="0">
                          <a:solidFill>
                            <a:srgbClr val="000000"/>
                          </a:solidFill>
                          <a:latin typeface="Arial"/>
                        </a:rPr>
                        <a:t> </a:t>
                      </a:r>
                      <a:r>
                        <a:rPr lang="es-ES" sz="1400" b="0" i="0" u="none" strike="noStrike" dirty="0" smtClean="0">
                          <a:solidFill>
                            <a:srgbClr val="000000"/>
                          </a:solidFill>
                          <a:latin typeface="Arial"/>
                        </a:rPr>
                        <a:t>plan </a:t>
                      </a:r>
                      <a:r>
                        <a:rPr lang="es-ES" sz="1400" b="0" i="0" u="none" strike="noStrike" dirty="0">
                          <a:solidFill>
                            <a:srgbClr val="000000"/>
                          </a:solidFill>
                          <a:latin typeface="Arial"/>
                        </a:rPr>
                        <a:t>de </a:t>
                      </a:r>
                      <a:r>
                        <a:rPr lang="es-ES" sz="1400" b="0" i="0" u="none" strike="noStrike" dirty="0" smtClean="0">
                          <a:solidFill>
                            <a:srgbClr val="000000"/>
                          </a:solidFill>
                          <a:latin typeface="Arial"/>
                        </a:rPr>
                        <a:t>Igualdad, diagnóstico…</a:t>
                      </a:r>
                      <a:endParaRPr lang="es-ES" sz="1400" b="0"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0874">
                <a:tc>
                  <a:txBody>
                    <a:bodyPr/>
                    <a:lstStyle/>
                    <a:p>
                      <a:pPr algn="l" fontAlgn="ctr"/>
                      <a:r>
                        <a:rPr lang="es-ES" sz="1400" b="1" i="0" u="none" strike="noStrike" dirty="0">
                          <a:solidFill>
                            <a:srgbClr val="000000"/>
                          </a:solidFill>
                          <a:latin typeface="Arial"/>
                        </a:rPr>
                        <a:t>Fuerza laboral real</a:t>
                      </a: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a:solidFill>
                            <a:srgbClr val="000000"/>
                          </a:solidFill>
                          <a:latin typeface="Arial"/>
                        </a:rPr>
                        <a:t>Incluyendo: proveedores, grupo, uso </a:t>
                      </a:r>
                      <a:r>
                        <a:rPr lang="es-ES" sz="1400" b="0" i="0" u="none" strike="noStrike" dirty="0" err="1">
                          <a:solidFill>
                            <a:srgbClr val="000000"/>
                          </a:solidFill>
                          <a:latin typeface="Arial"/>
                        </a:rPr>
                        <a:t>multiservicios</a:t>
                      </a:r>
                      <a:r>
                        <a:rPr lang="es-ES" sz="1400" b="0" i="0" u="none" strike="noStrike" dirty="0">
                          <a:solidFill>
                            <a:srgbClr val="000000"/>
                          </a:solidFill>
                          <a:latin typeface="Arial"/>
                        </a:rPr>
                        <a:t>, autónomos, (caso sector hotelero camareras). Indicador GRI 'alcance de la memoria'</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6258">
                <a:tc>
                  <a:txBody>
                    <a:bodyPr/>
                    <a:lstStyle/>
                    <a:p>
                      <a:pPr algn="l" fontAlgn="ctr"/>
                      <a:r>
                        <a:rPr lang="es-ES" sz="1400" b="1" i="0" u="none" strike="noStrike" dirty="0">
                          <a:solidFill>
                            <a:srgbClr val="000000"/>
                          </a:solidFill>
                          <a:latin typeface="Arial"/>
                        </a:rPr>
                        <a:t>Control cadena </a:t>
                      </a:r>
                      <a:r>
                        <a:rPr lang="es-ES" sz="1400" b="1" i="0" u="none" strike="noStrike" dirty="0" smtClean="0">
                          <a:solidFill>
                            <a:srgbClr val="000000"/>
                          </a:solidFill>
                          <a:latin typeface="Arial"/>
                        </a:rPr>
                        <a:t>productiva </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a:solidFill>
                            <a:srgbClr val="000000"/>
                          </a:solidFill>
                          <a:latin typeface="Arial"/>
                        </a:rPr>
                        <a:t> Fuerza laboral real. % con criterios RSE. Calidad de estos criterios. Calidad de las posibles </a:t>
                      </a:r>
                      <a:r>
                        <a:rPr lang="es-ES" sz="1400" b="1" i="0" u="none" strike="noStrike" dirty="0">
                          <a:solidFill>
                            <a:srgbClr val="000000"/>
                          </a:solidFill>
                          <a:latin typeface="Arial"/>
                        </a:rPr>
                        <a:t>certificaciones y sellos</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028">
                <a:tc>
                  <a:txBody>
                    <a:bodyPr/>
                    <a:lstStyle/>
                    <a:p>
                      <a:pPr algn="l" fontAlgn="ctr"/>
                      <a:r>
                        <a:rPr lang="es-ES" sz="1400" b="1" i="0" u="none" strike="noStrike" dirty="0" smtClean="0">
                          <a:solidFill>
                            <a:srgbClr val="000000"/>
                          </a:solidFill>
                          <a:latin typeface="Arial"/>
                        </a:rPr>
                        <a:t>Cumplimiento</a:t>
                      </a:r>
                      <a:r>
                        <a:rPr lang="es-ES" sz="1400" b="1" i="0" u="none" strike="noStrike" baseline="0" dirty="0" smtClean="0">
                          <a:solidFill>
                            <a:srgbClr val="000000"/>
                          </a:solidFill>
                          <a:latin typeface="Arial"/>
                        </a:rPr>
                        <a:t> normativo</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smtClean="0">
                          <a:solidFill>
                            <a:srgbClr val="000000"/>
                          </a:solidFill>
                          <a:latin typeface="Arial"/>
                        </a:rPr>
                        <a:t>Multas, faltas y sanciones: indicadores ‘pistas’</a:t>
                      </a:r>
                      <a:endParaRPr lang="es-ES" sz="1400" b="0"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3361">
                <a:tc>
                  <a:txBody>
                    <a:bodyPr/>
                    <a:lstStyle/>
                    <a:p>
                      <a:pPr algn="l" fontAlgn="ctr"/>
                      <a:r>
                        <a:rPr lang="es-ES" sz="1400" b="1" i="0" u="none" strike="noStrike" dirty="0" smtClean="0">
                          <a:solidFill>
                            <a:srgbClr val="000000"/>
                          </a:solidFill>
                          <a:latin typeface="Arial"/>
                        </a:rPr>
                        <a:t>Productos</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smtClean="0">
                          <a:solidFill>
                            <a:srgbClr val="000000"/>
                          </a:solidFill>
                          <a:latin typeface="Arial"/>
                        </a:rPr>
                        <a:t>Relación</a:t>
                      </a:r>
                      <a:r>
                        <a:rPr lang="es-ES" sz="1400" b="0" i="0" u="none" strike="noStrike" baseline="0" dirty="0" smtClean="0">
                          <a:solidFill>
                            <a:srgbClr val="000000"/>
                          </a:solidFill>
                          <a:latin typeface="Arial"/>
                        </a:rPr>
                        <a:t> con consumidores. ¿Qué vendemos y cómo lo vendemos?. Deontología. Sector financiero: </a:t>
                      </a:r>
                      <a:r>
                        <a:rPr lang="es-ES" sz="1400" b="0" i="0" u="none" strike="noStrike" baseline="0" dirty="0" smtClean="0">
                          <a:solidFill>
                            <a:schemeClr val="tx1"/>
                          </a:solidFill>
                          <a:latin typeface="Arial"/>
                        </a:rPr>
                        <a:t>ISR  Posición </a:t>
                      </a:r>
                      <a:r>
                        <a:rPr lang="es-ES" sz="1400" b="0" i="0" u="none" strike="noStrike" baseline="0" dirty="0" err="1" smtClean="0">
                          <a:solidFill>
                            <a:schemeClr val="tx1"/>
                          </a:solidFill>
                          <a:latin typeface="Arial"/>
                        </a:rPr>
                        <a:t>B.Pública</a:t>
                      </a:r>
                      <a:r>
                        <a:rPr lang="es-ES" sz="1400" b="0" i="0" u="none" strike="noStrike" baseline="0" dirty="0" smtClean="0">
                          <a:solidFill>
                            <a:schemeClr val="tx1"/>
                          </a:solidFill>
                          <a:latin typeface="Arial"/>
                        </a:rPr>
                        <a:t>, </a:t>
                      </a:r>
                      <a:r>
                        <a:rPr lang="es-ES" sz="1400" b="0" i="0" u="none" strike="noStrike" baseline="0" dirty="0" err="1" smtClean="0">
                          <a:solidFill>
                            <a:schemeClr val="tx1"/>
                          </a:solidFill>
                          <a:latin typeface="Arial"/>
                        </a:rPr>
                        <a:t>B.ética</a:t>
                      </a:r>
                      <a:r>
                        <a:rPr lang="es-ES" sz="1400" b="0" i="0" u="none" strike="noStrike" baseline="0" dirty="0" smtClean="0">
                          <a:solidFill>
                            <a:schemeClr val="tx1"/>
                          </a:solidFill>
                          <a:latin typeface="Arial"/>
                        </a:rPr>
                        <a:t>, </a:t>
                      </a:r>
                      <a:r>
                        <a:rPr lang="es-ES" sz="1400" b="0" i="0" u="none" strike="noStrike" baseline="0" dirty="0" err="1" smtClean="0">
                          <a:solidFill>
                            <a:schemeClr val="tx1"/>
                          </a:solidFill>
                          <a:latin typeface="Arial"/>
                        </a:rPr>
                        <a:t>B.Responsable</a:t>
                      </a:r>
                      <a:r>
                        <a:rPr lang="es-ES" sz="1400" b="0" i="0" u="none" strike="noStrike" baseline="0" dirty="0" smtClean="0">
                          <a:solidFill>
                            <a:schemeClr val="tx1"/>
                          </a:solidFill>
                          <a:latin typeface="Arial"/>
                        </a:rPr>
                        <a:t>…: RIESGOS ASG</a:t>
                      </a:r>
                      <a:endParaRPr lang="es-ES" sz="1400" b="0" i="0" u="none" strike="noStrike" dirty="0">
                        <a:solidFill>
                          <a:schemeClr val="tx1"/>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0997">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ES" sz="1400" b="1" i="0" u="none" strike="noStrike" dirty="0" smtClean="0">
                          <a:solidFill>
                            <a:srgbClr val="000000"/>
                          </a:solidFill>
                          <a:latin typeface="Arial"/>
                        </a:rPr>
                        <a:t>Gestión</a:t>
                      </a:r>
                      <a:r>
                        <a:rPr lang="es-ES" sz="1400" b="1" i="0" u="none" strike="noStrike" baseline="0" dirty="0" smtClean="0">
                          <a:solidFill>
                            <a:srgbClr val="000000"/>
                          </a:solidFill>
                          <a:latin typeface="Arial"/>
                        </a:rPr>
                        <a:t> del cambio</a:t>
                      </a:r>
                      <a:endParaRPr lang="es-ES" sz="1400" b="1" i="0" u="none" strike="noStrike" dirty="0" smtClean="0">
                        <a:solidFill>
                          <a:srgbClr val="000000"/>
                        </a:solidFill>
                        <a:latin typeface="Arial"/>
                      </a:endParaRPr>
                    </a:p>
                    <a:p>
                      <a:pPr algn="l" fontAlgn="ct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smtClean="0">
                          <a:solidFill>
                            <a:srgbClr val="000000"/>
                          </a:solidFill>
                          <a:latin typeface="Arial"/>
                        </a:rPr>
                        <a:t>Previsión y adaptación a cambio (Modelo productivo, clima, financiero).</a:t>
                      </a:r>
                      <a:r>
                        <a:rPr lang="es-ES" sz="1400" b="0" i="0" u="none" strike="noStrike" baseline="0" dirty="0" smtClean="0">
                          <a:solidFill>
                            <a:srgbClr val="000000"/>
                          </a:solidFill>
                          <a:latin typeface="Arial"/>
                        </a:rPr>
                        <a:t> </a:t>
                      </a:r>
                      <a:r>
                        <a:rPr lang="es-ES" sz="1400" b="0" i="0" u="none" strike="noStrike" dirty="0" smtClean="0">
                          <a:solidFill>
                            <a:srgbClr val="000000"/>
                          </a:solidFill>
                          <a:latin typeface="Arial"/>
                        </a:rPr>
                        <a:t>Reestructuraciones responsables…</a:t>
                      </a:r>
                      <a:endParaRPr lang="es-ES" sz="1400" b="0"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9063">
                <a:tc>
                  <a:txBody>
                    <a:bodyPr/>
                    <a:lstStyle/>
                    <a:p>
                      <a:pPr algn="l" fontAlgn="ctr"/>
                      <a:r>
                        <a:rPr lang="es-ES" sz="1400" b="1" i="0" u="none" strike="noStrike" dirty="0" smtClean="0">
                          <a:solidFill>
                            <a:srgbClr val="000000"/>
                          </a:solidFill>
                          <a:latin typeface="Arial"/>
                        </a:rPr>
                        <a:t>Aportación a Protección Social</a:t>
                      </a:r>
                      <a:endParaRPr lang="es-ES" sz="1400" b="1" i="0" u="none" strike="noStrike" dirty="0">
                        <a:solidFill>
                          <a:srgbClr val="000000"/>
                        </a:solidFill>
                        <a:latin typeface="Arial"/>
                      </a:endParaRPr>
                    </a:p>
                  </a:txBody>
                  <a:tcPr marL="7262" marR="7262" marT="72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ES" sz="1400" b="0" i="0" u="none" strike="noStrike" dirty="0" smtClean="0">
                          <a:solidFill>
                            <a:srgbClr val="000000"/>
                          </a:solidFill>
                          <a:latin typeface="Arial"/>
                        </a:rPr>
                        <a:t>Transparencia Justicia</a:t>
                      </a:r>
                      <a:r>
                        <a:rPr lang="es-ES" sz="1400" b="0" i="0" u="none" strike="noStrike" baseline="0" dirty="0" smtClean="0">
                          <a:solidFill>
                            <a:srgbClr val="000000"/>
                          </a:solidFill>
                          <a:latin typeface="Arial"/>
                        </a:rPr>
                        <a:t> fiscal…</a:t>
                      </a:r>
                      <a:endParaRPr lang="es-ES" sz="1400" b="0"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0" y="0"/>
            <a:ext cx="9906000" cy="954107"/>
          </a:xfrm>
          <a:prstGeom prst="rect">
            <a:avLst/>
          </a:prstGeom>
          <a:solidFill>
            <a:srgbClr val="FF0000"/>
          </a:solidFill>
        </p:spPr>
        <p:txBody>
          <a:bodyPr wrap="square">
            <a:spAutoFit/>
          </a:bodyPr>
          <a:lstStyle/>
          <a:p>
            <a:r>
              <a:rPr lang="es-ES" sz="2800" b="1" dirty="0" smtClean="0">
                <a:solidFill>
                  <a:schemeClr val="bg1"/>
                </a:solidFill>
              </a:rPr>
              <a:t>CONEXIÓN Proyecto Federal RSE </a:t>
            </a:r>
          </a:p>
          <a:p>
            <a:r>
              <a:rPr lang="es-ES" sz="2800" b="1" dirty="0" smtClean="0">
                <a:solidFill>
                  <a:schemeClr val="bg1"/>
                </a:solidFill>
              </a:rPr>
              <a:t>Acción sindical (Empleo, Salud, género, salario..) Y además:                      </a:t>
            </a:r>
          </a:p>
        </p:txBody>
      </p:sp>
      <p:pic>
        <p:nvPicPr>
          <p:cNvPr id="6" name="2 Imagen" descr="servicioslogo.png"/>
          <p:cNvPicPr>
            <a:picLocks noChangeAspect="1" noChangeArrowheads="1"/>
          </p:cNvPicPr>
          <p:nvPr/>
        </p:nvPicPr>
        <p:blipFill>
          <a:blip r:embed="rId3" cstate="print"/>
          <a:srcRect/>
          <a:stretch>
            <a:fillRect/>
          </a:stretch>
        </p:blipFill>
        <p:spPr bwMode="auto">
          <a:xfrm>
            <a:off x="8829294" y="44624"/>
            <a:ext cx="948242" cy="517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Rectángulo"/>
          <p:cNvSpPr>
            <a:spLocks noChangeArrowheads="1"/>
          </p:cNvSpPr>
          <p:nvPr/>
        </p:nvSpPr>
        <p:spPr bwMode="auto">
          <a:xfrm>
            <a:off x="3728864" y="908720"/>
            <a:ext cx="6000673" cy="3139321"/>
          </a:xfrm>
          <a:prstGeom prst="rect">
            <a:avLst/>
          </a:prstGeom>
          <a:noFill/>
          <a:ln w="9525">
            <a:noFill/>
            <a:miter lim="800000"/>
            <a:headEnd/>
            <a:tailEnd/>
          </a:ln>
        </p:spPr>
        <p:txBody>
          <a:bodyPr wrap="square">
            <a:spAutoFit/>
          </a:bodyPr>
          <a:lstStyle/>
          <a:p>
            <a:pPr algn="just"/>
            <a:r>
              <a:rPr lang="es-ES" dirty="0"/>
              <a:t>6.   Considera que la gobernanza empresarial constituye un elemento fundamental de la responsabilidad social de las empresas, en especial por lo que respecta a su relación con las autoridades públicas y con los </a:t>
            </a:r>
            <a:r>
              <a:rPr lang="es-ES" b="1" dirty="0">
                <a:solidFill>
                  <a:srgbClr val="FF0000"/>
                </a:solidFill>
              </a:rPr>
              <a:t>trabajadores y sus asociaciones representativas</a:t>
            </a:r>
            <a:r>
              <a:rPr lang="es-ES" dirty="0"/>
              <a:t>, y también a la política seguida por la empresa en materia de </a:t>
            </a:r>
            <a:r>
              <a:rPr lang="es-ES" b="1" dirty="0">
                <a:solidFill>
                  <a:srgbClr val="FF0000"/>
                </a:solidFill>
              </a:rPr>
              <a:t>incentivos, liquidaciones y retribuciones</a:t>
            </a:r>
            <a:r>
              <a:rPr lang="es-ES" dirty="0"/>
              <a:t>; </a:t>
            </a:r>
            <a:r>
              <a:rPr lang="es-ES" dirty="0">
                <a:solidFill>
                  <a:srgbClr val="FF0000"/>
                </a:solidFill>
              </a:rPr>
              <a:t>considera que conceder a los </a:t>
            </a:r>
            <a:r>
              <a:rPr lang="es-ES" b="1" dirty="0">
                <a:solidFill>
                  <a:srgbClr val="FF0000"/>
                </a:solidFill>
              </a:rPr>
              <a:t>directivos retribuciones, liquidaciones e incentivos excesivos</a:t>
            </a:r>
            <a:r>
              <a:rPr lang="es-ES" dirty="0">
                <a:solidFill>
                  <a:srgbClr val="FF0000"/>
                </a:solidFill>
              </a:rPr>
              <a:t>, en especial si la empresa atraviesa dificultades, es </a:t>
            </a:r>
            <a:r>
              <a:rPr lang="es-ES" b="1" dirty="0">
                <a:solidFill>
                  <a:srgbClr val="FF0000"/>
                </a:solidFill>
              </a:rPr>
              <a:t>incompatible </a:t>
            </a:r>
            <a:r>
              <a:rPr lang="es-ES" dirty="0">
                <a:solidFill>
                  <a:srgbClr val="FF0000"/>
                </a:solidFill>
              </a:rPr>
              <a:t>con un comportamiento socialmente responsable</a:t>
            </a:r>
            <a:r>
              <a:rPr lang="es-ES" dirty="0"/>
              <a:t>;</a:t>
            </a:r>
          </a:p>
          <a:p>
            <a:endParaRPr lang="es-ES" dirty="0"/>
          </a:p>
        </p:txBody>
      </p:sp>
      <p:pic>
        <p:nvPicPr>
          <p:cNvPr id="21507" name="Picture 2" descr="http://www.europarl.europa.eu/plenary/img/banner/illus_plenary_status.png"/>
          <p:cNvPicPr>
            <a:picLocks noChangeAspect="1" noChangeArrowheads="1"/>
          </p:cNvPicPr>
          <p:nvPr/>
        </p:nvPicPr>
        <p:blipFill>
          <a:blip r:embed="rId3" cstate="print"/>
          <a:srcRect/>
          <a:stretch>
            <a:fillRect/>
          </a:stretch>
        </p:blipFill>
        <p:spPr bwMode="auto">
          <a:xfrm>
            <a:off x="271728" y="2852738"/>
            <a:ext cx="1998662" cy="2304454"/>
          </a:xfrm>
          <a:prstGeom prst="rect">
            <a:avLst/>
          </a:prstGeom>
          <a:noFill/>
          <a:ln w="9525">
            <a:noFill/>
            <a:miter lim="800000"/>
            <a:headEnd/>
            <a:tailEnd/>
          </a:ln>
        </p:spPr>
      </p:pic>
      <p:pic>
        <p:nvPicPr>
          <p:cNvPr id="21508" name="Picture 3"/>
          <p:cNvPicPr>
            <a:picLocks noChangeAspect="1" noChangeArrowheads="1"/>
          </p:cNvPicPr>
          <p:nvPr/>
        </p:nvPicPr>
        <p:blipFill>
          <a:blip r:embed="rId4" cstate="print"/>
          <a:srcRect/>
          <a:stretch>
            <a:fillRect/>
          </a:stretch>
        </p:blipFill>
        <p:spPr bwMode="auto">
          <a:xfrm>
            <a:off x="3439" y="1916113"/>
            <a:ext cx="3725425" cy="670308"/>
          </a:xfrm>
          <a:prstGeom prst="rect">
            <a:avLst/>
          </a:prstGeom>
          <a:noFill/>
          <a:ln w="9525">
            <a:noFill/>
            <a:miter lim="800000"/>
            <a:headEnd/>
            <a:tailEnd/>
          </a:ln>
        </p:spPr>
      </p:pic>
      <p:pic>
        <p:nvPicPr>
          <p:cNvPr id="21510" name="Picture 3">
            <a:hlinkClick r:id="rId5"/>
          </p:cNvPr>
          <p:cNvPicPr>
            <a:picLocks noChangeAspect="1" noChangeArrowheads="1"/>
          </p:cNvPicPr>
          <p:nvPr/>
        </p:nvPicPr>
        <p:blipFill>
          <a:blip r:embed="rId6" cstate="print"/>
          <a:srcRect/>
          <a:stretch>
            <a:fillRect/>
          </a:stretch>
        </p:blipFill>
        <p:spPr bwMode="auto">
          <a:xfrm>
            <a:off x="2" y="1124743"/>
            <a:ext cx="3726195" cy="791369"/>
          </a:xfrm>
          <a:prstGeom prst="rect">
            <a:avLst/>
          </a:prstGeom>
          <a:noFill/>
          <a:ln w="9525">
            <a:noFill/>
            <a:miter lim="800000"/>
            <a:headEnd/>
            <a:tailEnd/>
          </a:ln>
        </p:spPr>
      </p:pic>
      <p:sp>
        <p:nvSpPr>
          <p:cNvPr id="20487" name="7 Rectángulo"/>
          <p:cNvSpPr>
            <a:spLocks noChangeArrowheads="1"/>
          </p:cNvSpPr>
          <p:nvPr/>
        </p:nvSpPr>
        <p:spPr bwMode="auto">
          <a:xfrm>
            <a:off x="2691475" y="3951297"/>
            <a:ext cx="6942798" cy="2477601"/>
          </a:xfrm>
          <a:prstGeom prst="rect">
            <a:avLst/>
          </a:prstGeom>
          <a:noFill/>
          <a:ln w="9525">
            <a:noFill/>
            <a:miter lim="800000"/>
            <a:headEnd/>
            <a:tailEnd/>
          </a:ln>
        </p:spPr>
        <p:txBody>
          <a:bodyPr>
            <a:spAutoFit/>
          </a:bodyPr>
          <a:lstStyle/>
          <a:p>
            <a:pPr algn="just"/>
            <a:r>
              <a:rPr lang="es-ES" dirty="0"/>
              <a:t>7.   Considera que la política fiscal de una empresa debe considerarse parte de la RSE y, por consiguiente, que las estrategias de evasión fiscal o </a:t>
            </a:r>
            <a:r>
              <a:rPr lang="es-ES" b="1" dirty="0">
                <a:solidFill>
                  <a:srgbClr val="FF0000"/>
                </a:solidFill>
              </a:rPr>
              <a:t>de recurso a paraísos fiscales son incompatibles con un comportamiento socialmente responsable</a:t>
            </a:r>
          </a:p>
          <a:p>
            <a:pPr algn="just"/>
            <a:endParaRPr lang="es-ES" sz="1100" dirty="0"/>
          </a:p>
          <a:p>
            <a:pPr algn="just"/>
            <a:r>
              <a:rPr lang="es-ES" dirty="0"/>
              <a:t>8.   Considera que, al evaluar la responsabilidad social de una empresa, se debe tener en cuenta el comportamiento de las empresas pertenecientes a su </a:t>
            </a:r>
            <a:r>
              <a:rPr lang="es-ES" b="1" dirty="0">
                <a:solidFill>
                  <a:srgbClr val="FF0000"/>
                </a:solidFill>
              </a:rPr>
              <a:t>cadena de suministro </a:t>
            </a:r>
            <a:r>
              <a:rPr lang="es-ES" dirty="0"/>
              <a:t>y, en su caso, de las empresas subcontratistas;</a:t>
            </a:r>
          </a:p>
        </p:txBody>
      </p:sp>
      <p:sp>
        <p:nvSpPr>
          <p:cNvPr id="9"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1" name="2 Imagen" descr="servicioslogo.png"/>
          <p:cNvPicPr>
            <a:picLocks noChangeAspect="1" noChangeArrowheads="1"/>
          </p:cNvPicPr>
          <p:nvPr/>
        </p:nvPicPr>
        <p:blipFill>
          <a:blip r:embed="rId7" cstate="print"/>
          <a:srcRect/>
          <a:stretch>
            <a:fillRect/>
          </a:stretch>
        </p:blipFill>
        <p:spPr bwMode="auto">
          <a:xfrm>
            <a:off x="8697416" y="44624"/>
            <a:ext cx="1124576" cy="589769"/>
          </a:xfrm>
          <a:prstGeom prst="rect">
            <a:avLst/>
          </a:prstGeom>
          <a:noFill/>
          <a:ln w="9525">
            <a:noFill/>
            <a:miter lim="800000"/>
            <a:headEnd/>
            <a:tailEnd/>
          </a:ln>
        </p:spPr>
      </p:pic>
      <p:sp>
        <p:nvSpPr>
          <p:cNvPr id="12" name="Rectangle 7"/>
          <p:cNvSpPr>
            <a:spLocks noChangeArrowheads="1"/>
          </p:cNvSpPr>
          <p:nvPr/>
        </p:nvSpPr>
        <p:spPr bwMode="auto">
          <a:xfrm>
            <a:off x="-15552" y="10968"/>
            <a:ext cx="8640960" cy="8701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800" b="1" dirty="0" smtClean="0">
                <a:solidFill>
                  <a:schemeClr val="bg1"/>
                </a:solidFill>
                <a:effectLst>
                  <a:outerShdw blurRad="38100" dist="38100" dir="2700000" algn="tl">
                    <a:srgbClr val="000000"/>
                  </a:outerShdw>
                </a:effectLst>
              </a:rPr>
              <a:t>Indicadores KPIS directiva, orientados por Comunicación UE 2013: </a:t>
            </a:r>
            <a:endParaRPr lang="es-ES_tradnl" sz="2800" b="1" dirty="0">
              <a:solidFill>
                <a:schemeClr val="bg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0" y="6334780"/>
            <a:ext cx="9906000" cy="523220"/>
          </a:xfrm>
          <a:prstGeom prst="rect">
            <a:avLst/>
          </a:prstGeom>
          <a:solidFill>
            <a:schemeClr val="bg2">
              <a:lumMod val="90000"/>
            </a:schemeClr>
          </a:solidFill>
          <a:ln>
            <a:noFill/>
          </a:ln>
        </p:spPr>
        <p:txBody>
          <a:bodyPr wrap="square">
            <a:spAutoFit/>
          </a:bodyPr>
          <a:lstStyle/>
          <a:p>
            <a:pPr marR="21590">
              <a:spcBef>
                <a:spcPts val="600"/>
              </a:spcBef>
            </a:pPr>
            <a:r>
              <a:rPr lang="en-GB" sz="1400" b="1" dirty="0" smtClean="0">
                <a:latin typeface="Arial"/>
                <a:ea typeface="Calibri"/>
                <a:cs typeface="Times New Roman"/>
              </a:rPr>
              <a:t>José Carlos </a:t>
            </a:r>
            <a:r>
              <a:rPr lang="en-GB" sz="1400" b="1" dirty="0" err="1" smtClean="0">
                <a:latin typeface="Arial"/>
                <a:ea typeface="Calibri"/>
                <a:cs typeface="Times New Roman"/>
              </a:rPr>
              <a:t>González</a:t>
            </a:r>
            <a:r>
              <a:rPr lang="en-GB" sz="1400" b="1" dirty="0" smtClean="0">
                <a:latin typeface="Arial"/>
                <a:ea typeface="Calibri"/>
                <a:cs typeface="Times New Roman"/>
              </a:rPr>
              <a:t> </a:t>
            </a:r>
            <a:r>
              <a:rPr lang="en-GB" sz="1400" b="1" dirty="0" err="1" smtClean="0">
                <a:latin typeface="Arial"/>
                <a:ea typeface="Calibri"/>
                <a:cs typeface="Times New Roman"/>
              </a:rPr>
              <a:t>Lorente</a:t>
            </a:r>
            <a:r>
              <a:rPr lang="en-GB" sz="1400" dirty="0" smtClean="0">
                <a:latin typeface="Arial"/>
                <a:ea typeface="Calibri"/>
                <a:cs typeface="Times New Roman"/>
              </a:rPr>
              <a:t>, Responsible for Sustainability </a:t>
            </a:r>
            <a:r>
              <a:rPr lang="en-GB" sz="1400" dirty="0" smtClean="0">
                <a:latin typeface="Arial"/>
                <a:ea typeface="Calibri"/>
                <a:cs typeface="Times New Roman"/>
              </a:rPr>
              <a:t>in Federation </a:t>
            </a:r>
            <a:r>
              <a:rPr lang="en-GB" sz="1400" dirty="0" smtClean="0">
                <a:latin typeface="Arial"/>
                <a:ea typeface="Calibri"/>
                <a:cs typeface="Times New Roman"/>
              </a:rPr>
              <a:t>Services CCOO, Member of the National Council of CSR (CERSE) in representation of CCOO</a:t>
            </a:r>
            <a:endParaRPr lang="es-ES" sz="1400" dirty="0">
              <a:ea typeface="Calibri"/>
              <a:cs typeface="Times New Roman"/>
            </a:endParaRPr>
          </a:p>
        </p:txBody>
      </p:sp>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en-US" sz="2000" b="1">
              <a:solidFill>
                <a:srgbClr val="FF0000"/>
              </a:solidFill>
            </a:endParaRPr>
          </a:p>
        </p:txBody>
      </p:sp>
      <p:sp>
        <p:nvSpPr>
          <p:cNvPr id="12" name="Rectangle 7"/>
          <p:cNvSpPr>
            <a:spLocks noChangeArrowheads="1"/>
          </p:cNvSpPr>
          <p:nvPr/>
        </p:nvSpPr>
        <p:spPr bwMode="auto">
          <a:xfrm>
            <a:off x="0" y="0"/>
            <a:ext cx="9906000" cy="128407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Directiva Información no financiera y su transposición nacional                              Oportunidad regulatoria para  los </a:t>
            </a:r>
            <a:r>
              <a:rPr lang="es-ES_tradnl" sz="2400" b="1" dirty="0" smtClean="0">
                <a:solidFill>
                  <a:schemeClr val="bg1"/>
                </a:solidFill>
                <a:effectLst>
                  <a:outerShdw blurRad="38100" dist="38100" dir="2700000" algn="tl">
                    <a:srgbClr val="000000"/>
                  </a:outerShdw>
                </a:effectLst>
              </a:rPr>
              <a:t>trabajadores (?)</a:t>
            </a:r>
            <a:endParaRPr lang="es-ES_tradnl" sz="2400" b="1" dirty="0" smtClean="0">
              <a:solidFill>
                <a:schemeClr val="bg1"/>
              </a:solidFill>
              <a:effectLst>
                <a:outerShdw blurRad="38100" dist="38100" dir="2700000" algn="tl">
                  <a:srgbClr val="000000"/>
                </a:outerShdw>
              </a:effectLst>
            </a:endParaRP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Participación en Proyecto sindicalismo europeo </a:t>
            </a:r>
            <a:r>
              <a:rPr lang="es-ES_tradnl" b="1" dirty="0" smtClean="0">
                <a:solidFill>
                  <a:schemeClr val="bg1"/>
                </a:solidFill>
                <a:effectLst>
                  <a:outerShdw blurRad="38100" dist="38100" dir="2700000" algn="tl">
                    <a:srgbClr val="000000"/>
                  </a:outerShdw>
                </a:effectLst>
              </a:rPr>
              <a:t>Madrid, Mayo 2017 </a:t>
            </a:r>
            <a:r>
              <a:rPr lang="es-ES_tradnl" sz="1600" b="1" dirty="0" smtClean="0">
                <a:solidFill>
                  <a:schemeClr val="bg1"/>
                </a:solidFill>
                <a:effectLst>
                  <a:outerShdw blurRad="38100" dist="38100" dir="2700000" algn="tl">
                    <a:srgbClr val="000000"/>
                  </a:outerShdw>
                </a:effectLst>
              </a:rPr>
              <a:t>(Florencia </a:t>
            </a:r>
            <a:r>
              <a:rPr lang="es-ES_tradnl" sz="1600" b="1" dirty="0" err="1" smtClean="0">
                <a:solidFill>
                  <a:schemeClr val="bg1"/>
                </a:solidFill>
                <a:effectLst>
                  <a:outerShdw blurRad="38100" dist="38100" dir="2700000" algn="tl">
                    <a:srgbClr val="000000"/>
                  </a:outerShdw>
                </a:effectLst>
              </a:rPr>
              <a:t>Dic</a:t>
            </a:r>
            <a:r>
              <a:rPr lang="es-ES_tradnl" sz="1600" b="1" dirty="0" smtClean="0">
                <a:solidFill>
                  <a:schemeClr val="bg1"/>
                </a:solidFill>
                <a:effectLst>
                  <a:outerShdw blurRad="38100" dist="38100" dir="2700000" algn="tl">
                    <a:srgbClr val="000000"/>
                  </a:outerShdw>
                </a:effectLst>
              </a:rPr>
              <a:t> 2016)    </a:t>
            </a:r>
            <a:endParaRPr lang="es-ES_tradnl" sz="2000" b="1" dirty="0">
              <a:solidFill>
                <a:srgbClr val="FFFF00"/>
              </a:solidFill>
              <a:effectLst>
                <a:outerShdw blurRad="38100" dist="38100" dir="2700000" algn="tl">
                  <a:srgbClr val="000000"/>
                </a:outerShdw>
              </a:effectLst>
            </a:endParaRPr>
          </a:p>
        </p:txBody>
      </p:sp>
      <p:pic>
        <p:nvPicPr>
          <p:cNvPr id="6" name="2 Imagen" descr="servicioslogo.png"/>
          <p:cNvPicPr>
            <a:picLocks noChangeAspect="1" noChangeArrowheads="1"/>
          </p:cNvPicPr>
          <p:nvPr/>
        </p:nvPicPr>
        <p:blipFill>
          <a:blip r:embed="rId3" cstate="print">
            <a:lum bright="21000"/>
          </a:blip>
          <a:srcRect/>
          <a:stretch>
            <a:fillRect/>
          </a:stretch>
        </p:blipFill>
        <p:spPr bwMode="auto">
          <a:xfrm>
            <a:off x="8804370" y="0"/>
            <a:ext cx="1029621" cy="548680"/>
          </a:xfrm>
          <a:prstGeom prst="rect">
            <a:avLst/>
          </a:prstGeom>
          <a:noFill/>
          <a:ln w="9525">
            <a:noFill/>
            <a:miter lim="800000"/>
            <a:headEnd/>
            <a:tailEnd/>
          </a:ln>
        </p:spPr>
      </p:pic>
      <p:sp>
        <p:nvSpPr>
          <p:cNvPr id="16" name="15 Rectángulo"/>
          <p:cNvSpPr/>
          <p:nvPr/>
        </p:nvSpPr>
        <p:spPr>
          <a:xfrm>
            <a:off x="0" y="5229200"/>
            <a:ext cx="9906000" cy="707886"/>
          </a:xfrm>
          <a:prstGeom prst="rect">
            <a:avLst/>
          </a:prstGeom>
          <a:solidFill>
            <a:schemeClr val="accent5">
              <a:lumMod val="40000"/>
              <a:lumOff val="60000"/>
            </a:schemeClr>
          </a:solidFill>
        </p:spPr>
        <p:txBody>
          <a:bodyPr wrap="square">
            <a:spAutoFit/>
          </a:bodyPr>
          <a:lstStyle/>
          <a:p>
            <a:pPr algn="just"/>
            <a:r>
              <a:rPr lang="en-GB" sz="2000" dirty="0" smtClean="0">
                <a:solidFill>
                  <a:srgbClr val="00000A"/>
                </a:solidFill>
                <a:latin typeface="Arial"/>
                <a:ea typeface="Calibri"/>
                <a:cs typeface="Times New Roman"/>
              </a:rPr>
              <a:t>An </a:t>
            </a:r>
            <a:r>
              <a:rPr lang="en-GB" sz="2000" b="1" dirty="0" smtClean="0">
                <a:solidFill>
                  <a:srgbClr val="00000A"/>
                </a:solidFill>
                <a:latin typeface="Arial"/>
                <a:ea typeface="Calibri"/>
                <a:cs typeface="Times New Roman"/>
              </a:rPr>
              <a:t>action plan </a:t>
            </a:r>
            <a:r>
              <a:rPr lang="en-GB" sz="2000" dirty="0" smtClean="0">
                <a:solidFill>
                  <a:srgbClr val="00000A"/>
                </a:solidFill>
                <a:latin typeface="Arial"/>
                <a:ea typeface="Calibri"/>
                <a:cs typeface="Times New Roman"/>
              </a:rPr>
              <a:t>against the political </a:t>
            </a:r>
            <a:r>
              <a:rPr lang="en-GB" sz="2000" b="1" dirty="0" smtClean="0">
                <a:solidFill>
                  <a:srgbClr val="00000A"/>
                </a:solidFill>
                <a:latin typeface="Arial"/>
                <a:ea typeface="Calibri"/>
                <a:cs typeface="Times New Roman"/>
              </a:rPr>
              <a:t>blockade</a:t>
            </a:r>
            <a:r>
              <a:rPr lang="en-GB" sz="2000" dirty="0" smtClean="0">
                <a:solidFill>
                  <a:srgbClr val="00000A"/>
                </a:solidFill>
                <a:latin typeface="Arial"/>
                <a:ea typeface="Calibri"/>
                <a:cs typeface="Times New Roman"/>
              </a:rPr>
              <a:t> and corporative resistance to Key Performance Indicators (</a:t>
            </a:r>
            <a:r>
              <a:rPr lang="en-GB" sz="2000" b="1" dirty="0" smtClean="0">
                <a:solidFill>
                  <a:srgbClr val="FF0000"/>
                </a:solidFill>
                <a:latin typeface="Arial"/>
                <a:ea typeface="Calibri"/>
                <a:cs typeface="Times New Roman"/>
              </a:rPr>
              <a:t>KPI</a:t>
            </a:r>
            <a:r>
              <a:rPr lang="en-GB" sz="2000" dirty="0" smtClean="0">
                <a:solidFill>
                  <a:srgbClr val="00000A"/>
                </a:solidFill>
                <a:latin typeface="Arial"/>
                <a:ea typeface="Calibri"/>
                <a:cs typeface="Times New Roman"/>
              </a:rPr>
              <a:t>) and others key tools on CSR and sustainability.</a:t>
            </a:r>
            <a:endParaRPr lang="es-ES" sz="2000" dirty="0"/>
          </a:p>
        </p:txBody>
      </p:sp>
      <p:sp>
        <p:nvSpPr>
          <p:cNvPr id="9" name="8 CuadroTexto"/>
          <p:cNvSpPr txBox="1"/>
          <p:nvPr/>
        </p:nvSpPr>
        <p:spPr>
          <a:xfrm>
            <a:off x="0" y="2581741"/>
            <a:ext cx="9906000" cy="2508379"/>
          </a:xfrm>
          <a:prstGeom prst="rect">
            <a:avLst/>
          </a:prstGeom>
          <a:solidFill>
            <a:schemeClr val="bg2">
              <a:lumMod val="90000"/>
            </a:schemeClr>
          </a:solidFill>
          <a:ln w="25400">
            <a:solidFill>
              <a:srgbClr val="FF0000"/>
            </a:solidFill>
          </a:ln>
        </p:spPr>
        <p:txBody>
          <a:bodyPr wrap="square" rtlCol="0">
            <a:spAutoFit/>
          </a:bodyPr>
          <a:lstStyle/>
          <a:p>
            <a:pPr marL="342900" indent="-342900" algn="ctr">
              <a:spcAft>
                <a:spcPts val="600"/>
              </a:spcAft>
            </a:pPr>
            <a:r>
              <a:rPr lang="es-ES" sz="3200" b="1" dirty="0" smtClean="0">
                <a:solidFill>
                  <a:schemeClr val="tx2">
                    <a:lumMod val="75000"/>
                  </a:schemeClr>
                </a:solidFill>
              </a:rPr>
              <a:t>INDICE </a:t>
            </a:r>
          </a:p>
          <a:p>
            <a:pPr marL="342900" indent="-342900">
              <a:buFont typeface="+mj-lt"/>
              <a:buAutoNum type="arabicPeriod"/>
            </a:pPr>
            <a:r>
              <a:rPr lang="es-ES" sz="2400" b="1" dirty="0" smtClean="0">
                <a:solidFill>
                  <a:schemeClr val="tx2">
                    <a:lumMod val="75000"/>
                  </a:schemeClr>
                </a:solidFill>
              </a:rPr>
              <a:t> Previo - Agradecimiento a TUAC – CWC  </a:t>
            </a:r>
          </a:p>
          <a:p>
            <a:pPr marL="342900" indent="-342900">
              <a:buFont typeface="+mj-lt"/>
              <a:buAutoNum type="arabicPeriod"/>
            </a:pPr>
            <a:r>
              <a:rPr lang="es-ES" sz="2400" b="1" dirty="0" smtClean="0">
                <a:solidFill>
                  <a:schemeClr val="tx2">
                    <a:lumMod val="75000"/>
                  </a:schemeClr>
                </a:solidFill>
              </a:rPr>
              <a:t> </a:t>
            </a:r>
            <a:r>
              <a:rPr lang="es-ES" sz="2400" b="1" dirty="0" smtClean="0">
                <a:solidFill>
                  <a:schemeClr val="tx2">
                    <a:lumMod val="75000"/>
                  </a:schemeClr>
                </a:solidFill>
              </a:rPr>
              <a:t>Panorama: bloqueos, confusión y engaños en procesos RSE: Clave: oposición a Indicadores </a:t>
            </a:r>
          </a:p>
          <a:p>
            <a:pPr marL="342900" indent="-342900">
              <a:buFont typeface="+mj-lt"/>
              <a:buAutoNum type="arabicPeriod"/>
            </a:pPr>
            <a:r>
              <a:rPr lang="es-ES" sz="2400" b="1" dirty="0" smtClean="0">
                <a:solidFill>
                  <a:schemeClr val="tx2">
                    <a:lumMod val="75000"/>
                  </a:schemeClr>
                </a:solidFill>
              </a:rPr>
              <a:t> </a:t>
            </a:r>
            <a:r>
              <a:rPr lang="es-ES" sz="2400" b="1" dirty="0" smtClean="0">
                <a:solidFill>
                  <a:schemeClr val="tx2">
                    <a:lumMod val="75000"/>
                  </a:schemeClr>
                </a:solidFill>
              </a:rPr>
              <a:t>Un </a:t>
            </a:r>
            <a:r>
              <a:rPr lang="es-ES" sz="2400" b="1" dirty="0" smtClean="0">
                <a:solidFill>
                  <a:srgbClr val="FF0000"/>
                </a:solidFill>
              </a:rPr>
              <a:t>plan de acción </a:t>
            </a:r>
            <a:r>
              <a:rPr lang="es-ES" sz="2400" b="1" dirty="0" smtClean="0">
                <a:solidFill>
                  <a:schemeClr val="tx2">
                    <a:lumMod val="75000"/>
                  </a:schemeClr>
                </a:solidFill>
              </a:rPr>
              <a:t>sindical / social alternativo </a:t>
            </a:r>
          </a:p>
          <a:p>
            <a:pPr marL="342900" indent="-342900">
              <a:buFont typeface="+mj-lt"/>
              <a:buAutoNum type="arabicPeriod"/>
            </a:pPr>
            <a:r>
              <a:rPr lang="es-ES" sz="2400" b="1" dirty="0" smtClean="0">
                <a:solidFill>
                  <a:schemeClr val="tx2">
                    <a:lumMod val="75000"/>
                  </a:schemeClr>
                </a:solidFill>
              </a:rPr>
              <a:t> </a:t>
            </a:r>
            <a:r>
              <a:rPr lang="es-ES" sz="2400" b="1" dirty="0" smtClean="0">
                <a:solidFill>
                  <a:schemeClr val="tx2">
                    <a:lumMod val="75000"/>
                  </a:schemeClr>
                </a:solidFill>
              </a:rPr>
              <a:t>Anexos                                                                                     </a:t>
            </a:r>
            <a:r>
              <a:rPr lang="es-ES" sz="2000" b="1" i="1" dirty="0" smtClean="0">
                <a:solidFill>
                  <a:schemeClr val="tx2">
                    <a:lumMod val="75000"/>
                  </a:schemeClr>
                </a:solidFill>
                <a:hlinkClick r:id="rId4"/>
              </a:rPr>
              <a:t>Link a Blog </a:t>
            </a:r>
            <a:r>
              <a:rPr lang="es-ES" sz="2000" b="1" i="1" dirty="0" smtClean="0">
                <a:solidFill>
                  <a:schemeClr val="tx2">
                    <a:lumMod val="75000"/>
                  </a:schemeClr>
                </a:solidFill>
              </a:rPr>
              <a:t>- </a:t>
            </a:r>
            <a:r>
              <a:rPr lang="es-ES" sz="2000" b="1" i="1" dirty="0" smtClean="0">
                <a:solidFill>
                  <a:schemeClr val="tx2">
                    <a:lumMod val="75000"/>
                  </a:schemeClr>
                </a:solidFill>
                <a:hlinkClick r:id="rId5"/>
              </a:rPr>
              <a:t>Fotografías</a:t>
            </a:r>
            <a:endParaRPr lang="es-ES" b="1" i="1" dirty="0">
              <a:solidFill>
                <a:schemeClr val="tx2">
                  <a:lumMod val="75000"/>
                </a:schemeClr>
              </a:solidFill>
            </a:endParaRPr>
          </a:p>
        </p:txBody>
      </p:sp>
      <p:pic>
        <p:nvPicPr>
          <p:cNvPr id="10" name="Picture 5"/>
          <p:cNvPicPr>
            <a:picLocks noChangeAspect="1" noChangeArrowheads="1"/>
          </p:cNvPicPr>
          <p:nvPr/>
        </p:nvPicPr>
        <p:blipFill>
          <a:blip r:embed="rId6" cstate="print"/>
          <a:srcRect l="17264" t="12001" r="18220" b="72662"/>
          <a:stretch>
            <a:fillRect/>
          </a:stretch>
        </p:blipFill>
        <p:spPr bwMode="auto">
          <a:xfrm>
            <a:off x="1280592" y="1433987"/>
            <a:ext cx="6829219" cy="986901"/>
          </a:xfrm>
          <a:prstGeom prst="rect">
            <a:avLst/>
          </a:prstGeom>
          <a:noFill/>
          <a:ln w="1">
            <a:noFill/>
            <a:miter lim="800000"/>
            <a:headEnd/>
            <a:tailEnd type="none" w="med" len="med"/>
          </a:ln>
          <a:effectLst/>
        </p:spPr>
      </p:pic>
      <p:sp>
        <p:nvSpPr>
          <p:cNvPr id="11" name="10 Flecha derecha">
            <a:hlinkClick r:id="rId7" action="ppaction://hlinksldjump"/>
          </p:cNvPr>
          <p:cNvSpPr/>
          <p:nvPr/>
        </p:nvSpPr>
        <p:spPr>
          <a:xfrm>
            <a:off x="5745088" y="3284984"/>
            <a:ext cx="28803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Flecha derecha">
            <a:hlinkClick r:id="rId8" action="ppaction://hlinksldjump"/>
          </p:cNvPr>
          <p:cNvSpPr/>
          <p:nvPr/>
        </p:nvSpPr>
        <p:spPr>
          <a:xfrm>
            <a:off x="3584848" y="4005064"/>
            <a:ext cx="28803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a:hlinkClick r:id="rId9" action="ppaction://hlinksldjump"/>
          </p:cNvPr>
          <p:cNvSpPr/>
          <p:nvPr/>
        </p:nvSpPr>
        <p:spPr>
          <a:xfrm>
            <a:off x="6321152" y="4365104"/>
            <a:ext cx="28803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derecha">
            <a:hlinkClick r:id="rId10" action="ppaction://hlinksldjump"/>
          </p:cNvPr>
          <p:cNvSpPr/>
          <p:nvPr/>
        </p:nvSpPr>
        <p:spPr>
          <a:xfrm>
            <a:off x="1568624" y="4797152"/>
            <a:ext cx="28803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5" name="4 Rectángulo"/>
          <p:cNvSpPr/>
          <p:nvPr/>
        </p:nvSpPr>
        <p:spPr>
          <a:xfrm>
            <a:off x="0" y="0"/>
            <a:ext cx="9906000" cy="523220"/>
          </a:xfrm>
          <a:prstGeom prst="rect">
            <a:avLst/>
          </a:prstGeom>
          <a:solidFill>
            <a:srgbClr val="FF0000"/>
          </a:solidFill>
        </p:spPr>
        <p:txBody>
          <a:bodyPr wrap="square">
            <a:spAutoFit/>
          </a:bodyPr>
          <a:lstStyle/>
          <a:p>
            <a:r>
              <a:rPr lang="es-ES" sz="2800" b="1" dirty="0" smtClean="0">
                <a:solidFill>
                  <a:schemeClr val="bg1"/>
                </a:solidFill>
              </a:rPr>
              <a:t>Propuesta + acción sindical : centrarnos en 4 </a:t>
            </a:r>
            <a:r>
              <a:rPr lang="es-ES" sz="2800" b="1" dirty="0" err="1" smtClean="0">
                <a:solidFill>
                  <a:schemeClr val="bg1"/>
                </a:solidFill>
              </a:rPr>
              <a:t>KPI’s</a:t>
            </a:r>
            <a:r>
              <a:rPr lang="es-ES" sz="2800" b="1" dirty="0" smtClean="0">
                <a:solidFill>
                  <a:schemeClr val="bg1"/>
                </a:solidFill>
              </a:rPr>
              <a:t>…                      </a:t>
            </a:r>
          </a:p>
        </p:txBody>
      </p:sp>
      <p:pic>
        <p:nvPicPr>
          <p:cNvPr id="6" name="2 Imagen" descr="servicioslogo.png"/>
          <p:cNvPicPr>
            <a:picLocks noChangeAspect="1" noChangeArrowheads="1"/>
          </p:cNvPicPr>
          <p:nvPr/>
        </p:nvPicPr>
        <p:blipFill>
          <a:blip r:embed="rId3" cstate="print"/>
          <a:srcRect/>
          <a:stretch>
            <a:fillRect/>
          </a:stretch>
        </p:blipFill>
        <p:spPr bwMode="auto">
          <a:xfrm>
            <a:off x="8985448" y="44624"/>
            <a:ext cx="792088" cy="432497"/>
          </a:xfrm>
          <a:prstGeom prst="rect">
            <a:avLst/>
          </a:prstGeom>
          <a:noFill/>
          <a:ln w="9525">
            <a:noFill/>
            <a:miter lim="800000"/>
            <a:headEnd/>
            <a:tailEnd/>
          </a:ln>
        </p:spPr>
      </p:pic>
      <p:cxnSp>
        <p:nvCxnSpPr>
          <p:cNvPr id="9"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3 Conector angular"/>
          <p:cNvCxnSpPr/>
          <p:nvPr/>
        </p:nvCxnSpPr>
        <p:spPr>
          <a:xfrm rot="5400000">
            <a:off x="2763292" y="2982011"/>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2" name="11 Tabla"/>
          <p:cNvGraphicFramePr>
            <a:graphicFrameLocks noGrp="1"/>
          </p:cNvGraphicFramePr>
          <p:nvPr/>
        </p:nvGraphicFramePr>
        <p:xfrm>
          <a:off x="848543" y="764704"/>
          <a:ext cx="8352929" cy="3579872"/>
        </p:xfrm>
        <a:graphic>
          <a:graphicData uri="http://schemas.openxmlformats.org/drawingml/2006/table">
            <a:tbl>
              <a:tblPr/>
              <a:tblGrid>
                <a:gridCol w="2245544"/>
                <a:gridCol w="1900075"/>
                <a:gridCol w="3528711"/>
                <a:gridCol w="678599"/>
              </a:tblGrid>
              <a:tr h="596645">
                <a:tc>
                  <a:txBody>
                    <a:bodyPr/>
                    <a:lstStyle/>
                    <a:p>
                      <a:pPr algn="l" rtl="0" fontAlgn="ctr"/>
                      <a:r>
                        <a:rPr lang="es-ES" sz="1800" b="0" i="0" u="none" strike="noStrike" dirty="0">
                          <a:solidFill>
                            <a:srgbClr val="FF3300"/>
                          </a:solidFill>
                          <a:latin typeface="Arial"/>
                        </a:rPr>
                        <a:t>Huella de Carbono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err="1">
                          <a:solidFill>
                            <a:srgbClr val="000000"/>
                          </a:solidFill>
                          <a:latin typeface="Arial"/>
                        </a:rPr>
                        <a:t>Carbon</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footprint</a:t>
                      </a:r>
                      <a:r>
                        <a:rPr lang="es-ES" sz="1800" b="0" i="0" u="none" strike="noStrike" dirty="0" smtClean="0">
                          <a:solidFill>
                            <a:srgbClr val="000000"/>
                          </a:solidFill>
                          <a:latin typeface="Arial"/>
                        </a:rPr>
                        <a:t> </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Cambio climático – Incluir transporte empleados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chemeClr val="tx2"/>
                          </a:solidFill>
                          <a:latin typeface="Arial"/>
                        </a:rPr>
                        <a:t>(</a:t>
                      </a:r>
                      <a:r>
                        <a:rPr lang="es-ES" sz="1200" b="0" i="0" u="none" strike="noStrike" dirty="0" err="1" smtClean="0">
                          <a:solidFill>
                            <a:schemeClr val="tx2"/>
                          </a:solidFill>
                          <a:latin typeface="Arial"/>
                        </a:rPr>
                        <a:t>Easy</a:t>
                      </a:r>
                      <a:r>
                        <a:rPr lang="es-ES" sz="1200" b="0" i="0" u="none" strike="noStrike" dirty="0" smtClean="0">
                          <a:solidFill>
                            <a:schemeClr val="tx2"/>
                          </a:solidFill>
                          <a:latin typeface="Arial"/>
                        </a:rPr>
                        <a:t>, </a:t>
                      </a:r>
                      <a:r>
                        <a:rPr lang="es-ES" sz="1200" b="0" i="0" u="none" strike="noStrike" dirty="0" err="1" smtClean="0">
                          <a:solidFill>
                            <a:schemeClr val="tx2"/>
                          </a:solidFill>
                          <a:latin typeface="Arial"/>
                        </a:rPr>
                        <a:t>consen</a:t>
                      </a:r>
                      <a:r>
                        <a:rPr lang="es-ES" sz="1200" b="0" i="0" u="none" strike="noStrike" dirty="0" smtClean="0">
                          <a:solidFill>
                            <a:schemeClr val="tx2"/>
                          </a:solidFill>
                          <a:latin typeface="Arial"/>
                        </a:rPr>
                        <a:t>)</a:t>
                      </a:r>
                      <a:r>
                        <a:rPr lang="es-ES" sz="1200" b="0" i="0" u="none" strike="noStrike" dirty="0">
                          <a:solidFill>
                            <a:schemeClr val="tx2"/>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rtl="0" fontAlgn="ctr"/>
                      <a:r>
                        <a:rPr lang="es-ES" sz="1800" b="1" i="0" u="none" strike="noStrike" dirty="0">
                          <a:solidFill>
                            <a:srgbClr val="FF3300"/>
                          </a:solidFill>
                          <a:latin typeface="Arial"/>
                        </a:rPr>
                        <a:t>Huella fiscal (</a:t>
                      </a:r>
                      <a:r>
                        <a:rPr lang="es-ES" sz="1800" b="1" i="0" u="none" strike="noStrike" dirty="0" err="1">
                          <a:solidFill>
                            <a:srgbClr val="FF3300"/>
                          </a:solidFill>
                          <a:latin typeface="Arial"/>
                        </a:rPr>
                        <a:t>Beps</a:t>
                      </a:r>
                      <a:r>
                        <a:rPr lang="es-ES" sz="1800" b="1" i="0" u="none" strike="noStrike" dirty="0">
                          <a:solidFill>
                            <a:srgbClr val="FF33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a:solidFill>
                            <a:srgbClr val="000000"/>
                          </a:solidFill>
                          <a:latin typeface="Arial"/>
                        </a:rPr>
                        <a:t>Fiscal Footprint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Tipo fiscal real- Aportación a Protección Social -Transparencia -Justicia fiscal…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4"/>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fontAlgn="b"/>
                      <a:r>
                        <a:rPr lang="es-ES" sz="1800" b="1" i="0" u="none" strike="noStrike">
                          <a:solidFill>
                            <a:srgbClr val="FF3300"/>
                          </a:solidFill>
                          <a:latin typeface="Arial"/>
                        </a:rPr>
                        <a:t>Desigualdad salarial           (GRI G4-54) (SEC) </a:t>
                      </a:r>
                      <a:endParaRPr lang="es-ES" sz="1100" b="0" i="0" u="none" strike="noStrike">
                        <a:solidFill>
                          <a:srgbClr val="FF3300"/>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a:solidFill>
                            <a:srgbClr val="000000"/>
                          </a:solidFill>
                          <a:latin typeface="Arial"/>
                        </a:rPr>
                        <a:t>Wage Inequality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a:solidFill>
                            <a:srgbClr val="0000FF"/>
                          </a:solidFill>
                          <a:latin typeface="Calibri"/>
                          <a:hlinkClick r:id="rId5"/>
                        </a:rPr>
                        <a:t>Video</a:t>
                      </a:r>
                      <a:endParaRPr lang="es-ES" sz="1100" b="0" i="0" u="sng" strike="noStrike">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291">
                <a:tc>
                  <a:txBody>
                    <a:bodyPr/>
                    <a:lstStyle/>
                    <a:p>
                      <a:pPr algn="l" rtl="0" fontAlgn="ctr"/>
                      <a:r>
                        <a:rPr lang="es-ES" sz="1800" b="1" i="0" u="none" strike="noStrike" dirty="0">
                          <a:solidFill>
                            <a:srgbClr val="FF3300"/>
                          </a:solidFill>
                          <a:latin typeface="Arial"/>
                        </a:rPr>
                        <a:t>Fuerza laboral real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a:solidFill>
                            <a:srgbClr val="000000"/>
                          </a:solidFill>
                          <a:latin typeface="Arial"/>
                        </a:rPr>
                        <a:t>Real </a:t>
                      </a:r>
                      <a:r>
                        <a:rPr lang="es-ES" sz="1800" b="0" i="0" u="none" strike="noStrike" dirty="0" err="1">
                          <a:solidFill>
                            <a:srgbClr val="000000"/>
                          </a:solidFill>
                          <a:latin typeface="Arial"/>
                        </a:rPr>
                        <a:t>work</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force-Map</a:t>
                      </a:r>
                      <a:r>
                        <a:rPr lang="es-ES" sz="1800" b="0" i="0" u="none" strike="noStrike" dirty="0" smtClean="0">
                          <a:solidFill>
                            <a:srgbClr val="000000"/>
                          </a:solidFill>
                          <a:latin typeface="Arial"/>
                        </a:rPr>
                        <a:t>, </a:t>
                      </a:r>
                      <a:r>
                        <a:rPr lang="es-ES" sz="1800" b="0" i="0" u="none" strike="noStrike" dirty="0" err="1" smtClean="0">
                          <a:solidFill>
                            <a:srgbClr val="000000"/>
                          </a:solidFill>
                          <a:latin typeface="Arial"/>
                        </a:rPr>
                        <a:t>draw</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Luego, control cadena productiva: % Con convenios, bajo normas OIT, trabajo decente…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6"/>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3"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4" name="13 Tabla"/>
          <p:cNvGraphicFramePr>
            <a:graphicFrameLocks noGrp="1"/>
          </p:cNvGraphicFramePr>
          <p:nvPr/>
        </p:nvGraphicFramePr>
        <p:xfrm>
          <a:off x="848544" y="4509120"/>
          <a:ext cx="8352928" cy="731520"/>
        </p:xfrm>
        <a:graphic>
          <a:graphicData uri="http://schemas.openxmlformats.org/drawingml/2006/table">
            <a:tbl>
              <a:tblPr/>
              <a:tblGrid>
                <a:gridCol w="2245544"/>
                <a:gridCol w="1900075"/>
                <a:gridCol w="3528711"/>
                <a:gridCol w="678598"/>
              </a:tblGrid>
              <a:tr h="720080">
                <a:tc>
                  <a:txBody>
                    <a:bodyPr/>
                    <a:lstStyle/>
                    <a:p>
                      <a:pPr algn="l" rtl="0" fontAlgn="ctr"/>
                      <a:r>
                        <a:rPr lang="es-ES" sz="1600" b="1" i="0" u="none" strike="noStrike" dirty="0">
                          <a:solidFill>
                            <a:srgbClr val="000000"/>
                          </a:solidFill>
                          <a:latin typeface="Arial"/>
                        </a:rPr>
                        <a:t>Gestión del cambio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600" b="0" i="0" u="none" strike="noStrike" dirty="0" err="1">
                          <a:solidFill>
                            <a:srgbClr val="000000"/>
                          </a:solidFill>
                          <a:latin typeface="Arial"/>
                        </a:rPr>
                        <a:t>Change</a:t>
                      </a:r>
                      <a:r>
                        <a:rPr lang="es-ES" sz="1600" b="0" i="0" u="none" strike="noStrike" dirty="0">
                          <a:solidFill>
                            <a:srgbClr val="000000"/>
                          </a:solidFill>
                          <a:latin typeface="Arial"/>
                        </a:rPr>
                        <a:t> </a:t>
                      </a:r>
                      <a:r>
                        <a:rPr lang="es-ES" sz="1600" b="0" i="0" u="none" strike="noStrike" dirty="0" err="1" smtClean="0">
                          <a:solidFill>
                            <a:srgbClr val="000000"/>
                          </a:solidFill>
                          <a:latin typeface="Arial"/>
                        </a:rPr>
                        <a:t>management</a:t>
                      </a:r>
                      <a:r>
                        <a:rPr lang="es-ES" sz="1600" b="0" i="0" u="none" strike="noStrike" dirty="0" smtClean="0">
                          <a:solidFill>
                            <a:srgbClr val="000000"/>
                          </a:solidFill>
                          <a:latin typeface="Arial"/>
                        </a:rPr>
                        <a:t> /</a:t>
                      </a:r>
                      <a:r>
                        <a:rPr lang="es-ES" sz="1600" b="0" i="0" u="none" strike="noStrike" dirty="0" err="1" smtClean="0">
                          <a:solidFill>
                            <a:srgbClr val="000000"/>
                          </a:solidFill>
                          <a:latin typeface="Arial"/>
                        </a:rPr>
                        <a:t>Just</a:t>
                      </a:r>
                      <a:r>
                        <a:rPr lang="es-ES" sz="1600" b="0" i="0" u="none" strike="noStrike" baseline="0" dirty="0" smtClean="0">
                          <a:solidFill>
                            <a:srgbClr val="000000"/>
                          </a:solidFill>
                          <a:latin typeface="Arial"/>
                        </a:rPr>
                        <a:t> </a:t>
                      </a:r>
                      <a:r>
                        <a:rPr lang="es-ES" sz="1600" b="0" i="0" u="none" strike="noStrike" baseline="0" dirty="0" err="1" smtClean="0">
                          <a:solidFill>
                            <a:srgbClr val="000000"/>
                          </a:solidFill>
                          <a:latin typeface="Arial"/>
                        </a:rPr>
                        <a:t>Transitión</a:t>
                      </a:r>
                      <a:endParaRPr lang="es-ES" sz="16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600" b="0" i="0" u="none" strike="noStrike">
                          <a:solidFill>
                            <a:srgbClr val="000000"/>
                          </a:solidFill>
                          <a:latin typeface="Arial"/>
                        </a:rPr>
                        <a:t>Previsión y adaptación a cambio (Modelo productivo, clima, financiero). Reestructuraciones responsables…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50" b="0" i="0" u="sng" strike="noStrike" dirty="0">
                          <a:solidFill>
                            <a:srgbClr val="0000FF"/>
                          </a:solidFill>
                          <a:latin typeface="Calibri"/>
                          <a:hlinkClick r:id="rId7"/>
                        </a:rPr>
                        <a:t>Video</a:t>
                      </a:r>
                      <a:endParaRPr lang="es-ES" sz="105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1" name="3 Conector angular"/>
          <p:cNvCxnSpPr/>
          <p:nvPr/>
        </p:nvCxnSpPr>
        <p:spPr>
          <a:xfrm rot="5400000">
            <a:off x="2519669" y="3183508"/>
            <a:ext cx="518583" cy="116417"/>
          </a:xfrm>
          <a:prstGeom prst="bentConnector3">
            <a:avLst>
              <a:gd name="adj1" fmla="val 50000"/>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0" y="5373216"/>
            <a:ext cx="9906000" cy="1384995"/>
          </a:xfrm>
          <a:prstGeom prst="rect">
            <a:avLst/>
          </a:prstGeom>
          <a:solidFill>
            <a:srgbClr val="FF0000"/>
          </a:solidFill>
        </p:spPr>
        <p:txBody>
          <a:bodyPr wrap="square">
            <a:spAutoFit/>
          </a:bodyPr>
          <a:lstStyle/>
          <a:p>
            <a:r>
              <a:rPr lang="es-ES" sz="2800" b="1" dirty="0" smtClean="0">
                <a:solidFill>
                  <a:schemeClr val="bg1"/>
                </a:solidFill>
              </a:rPr>
              <a:t>Demanda, denuncia: Deben estar en la transposición; en KPI Comisión Europea (El secreto mejor guardado). Pero si no, los usaremos de igual modo. Clave: equilibrio anti-</a:t>
            </a:r>
            <a:r>
              <a:rPr lang="es-ES" sz="2800" b="1" dirty="0" err="1" smtClean="0">
                <a:solidFill>
                  <a:schemeClr val="bg1"/>
                </a:solidFill>
              </a:rPr>
              <a:t>greenwashing</a:t>
            </a:r>
            <a:endParaRPr lang="es-ES" sz="2800" b="1" dirty="0" smtClean="0">
              <a:solidFill>
                <a:schemeClr val="bg1"/>
              </a:solidFill>
            </a:endParaRPr>
          </a:p>
        </p:txBody>
      </p:sp>
      <p:sp>
        <p:nvSpPr>
          <p:cNvPr id="16" name="15 CuadroTexto"/>
          <p:cNvSpPr txBox="1"/>
          <p:nvPr/>
        </p:nvSpPr>
        <p:spPr>
          <a:xfrm>
            <a:off x="56456" y="2996952"/>
            <a:ext cx="1136576" cy="584775"/>
          </a:xfrm>
          <a:prstGeom prst="rect">
            <a:avLst/>
          </a:prstGeom>
          <a:solidFill>
            <a:srgbClr val="FFFF00"/>
          </a:solidFill>
        </p:spPr>
        <p:txBody>
          <a:bodyPr wrap="square" rtlCol="0">
            <a:spAutoFit/>
          </a:bodyPr>
          <a:lstStyle/>
          <a:p>
            <a:r>
              <a:rPr lang="es-ES" sz="1600" b="1" dirty="0" smtClean="0">
                <a:solidFill>
                  <a:srgbClr val="FF0000"/>
                </a:solidFill>
              </a:rPr>
              <a:t>‘</a:t>
            </a:r>
            <a:r>
              <a:rPr lang="es-ES" sz="1600" b="1" dirty="0" err="1" smtClean="0">
                <a:solidFill>
                  <a:srgbClr val="FF0000"/>
                </a:solidFill>
              </a:rPr>
              <a:t>Stagirers</a:t>
            </a:r>
            <a:r>
              <a:rPr lang="es-ES" sz="1600" b="1" dirty="0" smtClean="0">
                <a:solidFill>
                  <a:srgbClr val="FF0000"/>
                </a:solidFill>
              </a:rPr>
              <a:t> </a:t>
            </a:r>
            <a:r>
              <a:rPr lang="es-ES" sz="1600" b="1" dirty="0" err="1" smtClean="0">
                <a:solidFill>
                  <a:srgbClr val="FF0000"/>
                </a:solidFill>
              </a:rPr>
              <a:t>Star</a:t>
            </a:r>
            <a:r>
              <a:rPr lang="es-ES" sz="1600" b="1" dirty="0" smtClean="0">
                <a:solidFill>
                  <a:srgbClr val="FF0000"/>
                </a:solidFill>
              </a:rPr>
              <a:t> Chefs’</a:t>
            </a:r>
            <a:endParaRPr lang="es-ES" sz="1600" b="1"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31</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11" name="10 Rectángulo"/>
          <p:cNvSpPr/>
          <p:nvPr/>
        </p:nvSpPr>
        <p:spPr>
          <a:xfrm>
            <a:off x="200472" y="1340768"/>
            <a:ext cx="9489504" cy="4278094"/>
          </a:xfrm>
          <a:prstGeom prst="rect">
            <a:avLst/>
          </a:prstGeom>
          <a:ln>
            <a:solidFill>
              <a:schemeClr val="accent1"/>
            </a:solidFill>
          </a:ln>
        </p:spPr>
        <p:txBody>
          <a:bodyPr wrap="square">
            <a:spAutoFit/>
          </a:bodyPr>
          <a:lstStyle/>
          <a:p>
            <a:r>
              <a:rPr lang="es-ES" b="1" dirty="0" smtClean="0"/>
              <a:t>Propuesta vía Alianza por el Clima sobre adaptación para la Ley de cambio Climático y Transición Energética </a:t>
            </a:r>
            <a:r>
              <a:rPr lang="es-ES" sz="1400" dirty="0" smtClean="0"/>
              <a:t>(Aportación de la Secretaría de RSE de la Federación de Servicios de CCOO – Abril 2017)</a:t>
            </a:r>
            <a:endParaRPr lang="es-ES" dirty="0" smtClean="0"/>
          </a:p>
          <a:p>
            <a:endParaRPr lang="es-ES" sz="3200" dirty="0" smtClean="0"/>
          </a:p>
          <a:p>
            <a:endParaRPr lang="es-ES" dirty="0" smtClean="0"/>
          </a:p>
          <a:p>
            <a:pPr algn="just"/>
            <a:r>
              <a:rPr lang="es-ES" i="1" dirty="0" smtClean="0"/>
              <a:t>Para que los agentes financieros (y otros actores, públicos y privados, como por ejemplo las administraciones locales en sus iniciativas de cláusulas sociales) puedan tener información clara, relevante y comparable sobre riesgos ASG en general, y climáticos -en el sentido de este documento- debe desarrollarse, con decisión, el </a:t>
            </a:r>
            <a:r>
              <a:rPr lang="es-ES" sz="2400" b="1" i="1" dirty="0" smtClean="0"/>
              <a:t>sistema de </a:t>
            </a:r>
            <a:r>
              <a:rPr lang="es-ES" sz="2400" b="1" i="1" u="sng" dirty="0" smtClean="0"/>
              <a:t>indicadores clave (KPI) de la Directiva de Información Financiera</a:t>
            </a:r>
            <a:r>
              <a:rPr lang="es-ES" sz="2400" i="1" dirty="0" smtClean="0"/>
              <a:t> </a:t>
            </a:r>
            <a:r>
              <a:rPr lang="es-ES" i="1" dirty="0" smtClean="0"/>
              <a:t>(que además, en su transposición, pendiente, haría cumplir lo marcado por la </a:t>
            </a:r>
            <a:r>
              <a:rPr lang="es-ES" b="1" i="1" dirty="0" smtClean="0"/>
              <a:t>Ley de Economía sostenible</a:t>
            </a:r>
            <a:r>
              <a:rPr lang="es-ES" i="1" dirty="0" smtClean="0"/>
              <a:t>, también por desarrollar). El indicador básico a efectos de riesgos - CLIMA es el de </a:t>
            </a:r>
            <a:r>
              <a:rPr lang="es-ES" sz="2400" b="1" i="1" u="sng" dirty="0" smtClean="0"/>
              <a:t>huella de carbono</a:t>
            </a:r>
            <a:r>
              <a:rPr lang="es-ES" sz="2400" i="1" u="sng" dirty="0" smtClean="0"/>
              <a:t>, </a:t>
            </a:r>
            <a:r>
              <a:rPr lang="es-ES" sz="2400" b="1" i="1" u="sng" dirty="0" smtClean="0"/>
              <a:t>que debe incluir también el transporte de empleados</a:t>
            </a:r>
            <a:r>
              <a:rPr lang="es-ES" i="1" dirty="0" smtClean="0"/>
              <a:t>, avanzando así también en la mitigación de los otros ejes, particularmente en el de Transporte.  </a:t>
            </a:r>
            <a:endParaRPr lang="es-ES" dirty="0"/>
          </a:p>
        </p:txBody>
      </p:sp>
      <p:sp>
        <p:nvSpPr>
          <p:cNvPr id="13" name="12 Rectángulo"/>
          <p:cNvSpPr/>
          <p:nvPr/>
        </p:nvSpPr>
        <p:spPr>
          <a:xfrm>
            <a:off x="0" y="0"/>
            <a:ext cx="9906000" cy="523220"/>
          </a:xfrm>
          <a:prstGeom prst="rect">
            <a:avLst/>
          </a:prstGeom>
          <a:solidFill>
            <a:srgbClr val="FF0000"/>
          </a:solidFill>
        </p:spPr>
        <p:txBody>
          <a:bodyPr wrap="square">
            <a:spAutoFit/>
          </a:bodyPr>
          <a:lstStyle/>
          <a:p>
            <a:r>
              <a:rPr lang="es-ES" sz="2800" b="1" dirty="0" smtClean="0">
                <a:solidFill>
                  <a:schemeClr val="bg1"/>
                </a:solidFill>
              </a:rPr>
              <a:t>Conexión KPI Directiva INF – Sindicatos Alianza Clima</a:t>
            </a:r>
            <a:endParaRPr lang="es-ES" sz="2000" b="1" dirty="0" smtClean="0">
              <a:solidFill>
                <a:schemeClr val="bg1"/>
              </a:solidFill>
            </a:endParaRPr>
          </a:p>
        </p:txBody>
      </p:sp>
      <p:pic>
        <p:nvPicPr>
          <p:cNvPr id="22536" name="Picture 8" descr="Alianza por el Clima"/>
          <p:cNvPicPr>
            <a:picLocks noChangeAspect="1" noChangeArrowheads="1"/>
          </p:cNvPicPr>
          <p:nvPr/>
        </p:nvPicPr>
        <p:blipFill>
          <a:blip r:embed="rId3" cstate="print"/>
          <a:srcRect/>
          <a:stretch>
            <a:fillRect/>
          </a:stretch>
        </p:blipFill>
        <p:spPr bwMode="auto">
          <a:xfrm>
            <a:off x="3224808" y="1988840"/>
            <a:ext cx="2880320" cy="627922"/>
          </a:xfrm>
          <a:prstGeom prst="rect">
            <a:avLst/>
          </a:prstGeom>
          <a:noFill/>
        </p:spPr>
      </p:pic>
      <p:pic>
        <p:nvPicPr>
          <p:cNvPr id="14" name="2 Imagen" descr="servicioslogo.png"/>
          <p:cNvPicPr>
            <a:picLocks noChangeAspect="1" noChangeArrowheads="1"/>
          </p:cNvPicPr>
          <p:nvPr/>
        </p:nvPicPr>
        <p:blipFill>
          <a:blip r:embed="rId4" cstate="print"/>
          <a:srcRect/>
          <a:stretch>
            <a:fillRect/>
          </a:stretch>
        </p:blipFill>
        <p:spPr bwMode="auto">
          <a:xfrm>
            <a:off x="9009007" y="44624"/>
            <a:ext cx="768529" cy="432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523220"/>
          </a:xfrm>
          <a:prstGeom prst="rect">
            <a:avLst/>
          </a:prstGeom>
          <a:solidFill>
            <a:srgbClr val="FF0000"/>
          </a:solidFill>
        </p:spPr>
        <p:txBody>
          <a:bodyPr wrap="square">
            <a:spAutoFit/>
          </a:bodyPr>
          <a:lstStyle/>
          <a:p>
            <a:r>
              <a:rPr lang="es-ES" sz="2800" b="1" dirty="0" smtClean="0">
                <a:solidFill>
                  <a:schemeClr val="bg1"/>
                </a:solidFill>
              </a:rPr>
              <a:t>El Plan: RSE/Sostenibilidad en II Congreso </a:t>
            </a:r>
            <a:endParaRPr lang="es-ES" sz="3200" b="1" dirty="0" smtClean="0">
              <a:solidFill>
                <a:schemeClr val="bg1"/>
              </a:solidFill>
            </a:endParaRP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32</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0" name="2 Imagen" descr="servicioslogo.png"/>
          <p:cNvPicPr>
            <a:picLocks noChangeAspect="1" noChangeArrowheads="1"/>
          </p:cNvPicPr>
          <p:nvPr/>
        </p:nvPicPr>
        <p:blipFill>
          <a:blip r:embed="rId3" cstate="print"/>
          <a:srcRect/>
          <a:stretch>
            <a:fillRect/>
          </a:stretch>
        </p:blipFill>
        <p:spPr bwMode="auto">
          <a:xfrm>
            <a:off x="9057456" y="53952"/>
            <a:ext cx="792088" cy="445293"/>
          </a:xfrm>
          <a:prstGeom prst="rect">
            <a:avLst/>
          </a:prstGeom>
          <a:noFill/>
          <a:ln w="9525">
            <a:noFill/>
            <a:miter lim="800000"/>
            <a:headEnd/>
            <a:tailEnd/>
          </a:ln>
        </p:spPr>
      </p:pic>
      <p:pic>
        <p:nvPicPr>
          <p:cNvPr id="37890" name="Picture 2"/>
          <p:cNvPicPr>
            <a:picLocks noChangeAspect="1" noChangeArrowheads="1"/>
          </p:cNvPicPr>
          <p:nvPr/>
        </p:nvPicPr>
        <p:blipFill>
          <a:blip r:embed="rId4" cstate="print"/>
          <a:srcRect b="67132"/>
          <a:stretch>
            <a:fillRect/>
          </a:stretch>
        </p:blipFill>
        <p:spPr bwMode="auto">
          <a:xfrm>
            <a:off x="128464" y="620688"/>
            <a:ext cx="4752528" cy="72008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4953000" y="1352924"/>
            <a:ext cx="4896544" cy="3444228"/>
          </a:xfrm>
          <a:prstGeom prst="rect">
            <a:avLst/>
          </a:prstGeom>
          <a:noFill/>
          <a:ln w="9525">
            <a:noFill/>
            <a:miter lim="800000"/>
            <a:headEnd/>
            <a:tailEnd/>
          </a:ln>
        </p:spPr>
      </p:pic>
      <p:pic>
        <p:nvPicPr>
          <p:cNvPr id="38914" name="Picture 2"/>
          <p:cNvPicPr>
            <a:picLocks noChangeAspect="1" noChangeArrowheads="1"/>
          </p:cNvPicPr>
          <p:nvPr/>
        </p:nvPicPr>
        <p:blipFill>
          <a:blip r:embed="rId6" cstate="print"/>
          <a:srcRect/>
          <a:stretch>
            <a:fillRect/>
          </a:stretch>
        </p:blipFill>
        <p:spPr bwMode="auto">
          <a:xfrm>
            <a:off x="140938" y="1340768"/>
            <a:ext cx="4740054"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461665"/>
          </a:xfrm>
          <a:prstGeom prst="rect">
            <a:avLst/>
          </a:prstGeom>
          <a:solidFill>
            <a:srgbClr val="FF0000"/>
          </a:solidFill>
        </p:spPr>
        <p:txBody>
          <a:bodyPr wrap="square">
            <a:spAutoFit/>
          </a:bodyPr>
          <a:lstStyle/>
          <a:p>
            <a:r>
              <a:rPr lang="es-ES" sz="2400" b="1" dirty="0" smtClean="0">
                <a:solidFill>
                  <a:schemeClr val="bg1"/>
                </a:solidFill>
              </a:rPr>
              <a:t>RSE/Sostenibilidad en propuesta II Congreso </a:t>
            </a:r>
            <a:endParaRPr lang="es-ES" sz="3200" b="1" dirty="0" smtClean="0">
              <a:solidFill>
                <a:schemeClr val="bg1"/>
              </a:solidFill>
            </a:endParaRP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33</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0" name="2 Imagen" descr="servicioslogo.png"/>
          <p:cNvPicPr>
            <a:picLocks noChangeAspect="1" noChangeArrowheads="1"/>
          </p:cNvPicPr>
          <p:nvPr/>
        </p:nvPicPr>
        <p:blipFill>
          <a:blip r:embed="rId3" cstate="print"/>
          <a:srcRect/>
          <a:stretch>
            <a:fillRect/>
          </a:stretch>
        </p:blipFill>
        <p:spPr bwMode="auto">
          <a:xfrm>
            <a:off x="9129464" y="44624"/>
            <a:ext cx="720080" cy="404811"/>
          </a:xfrm>
          <a:prstGeom prst="rect">
            <a:avLst/>
          </a:prstGeom>
          <a:noFill/>
          <a:ln w="9525">
            <a:noFill/>
            <a:miter lim="800000"/>
            <a:headEnd/>
            <a:tailEnd/>
          </a:ln>
        </p:spPr>
      </p:pic>
      <p:sp>
        <p:nvSpPr>
          <p:cNvPr id="43009" name="Rectangle 1"/>
          <p:cNvSpPr>
            <a:spLocks noChangeArrowheads="1"/>
          </p:cNvSpPr>
          <p:nvPr/>
        </p:nvSpPr>
        <p:spPr bwMode="auto">
          <a:xfrm>
            <a:off x="200472" y="692696"/>
            <a:ext cx="9433048" cy="2677656"/>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S"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RSE en la NEGOCIACIÓN COLECTIVA- ACCIÓN SINDICAL</a:t>
            </a:r>
          </a:p>
          <a:p>
            <a:pPr marL="0" marR="0" lvl="0" indent="0" algn="just" defTabSz="914400" rtl="0" eaLnBrk="1" fontAlgn="base" latinLnBrk="0" hangingPunct="1">
              <a:lnSpc>
                <a:spcPct val="100000"/>
              </a:lnSpc>
              <a:spcBef>
                <a:spcPct val="0"/>
              </a:spcBef>
              <a:spcAft>
                <a:spcPct val="0"/>
              </a:spcAft>
              <a:buClrTx/>
              <a:buSzTx/>
              <a:tabLst/>
            </a:pPr>
            <a:r>
              <a:rPr kumimoji="0" lang="es-E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Incluir criterios sociales, medioambientales y de buen gobierno en todos los ámbitos de influencia sindical. Reivindicar al Sindicato como representante legal del grupo de interés de las personas trabajadoras. </a:t>
            </a:r>
          </a:p>
          <a:p>
            <a:pPr marL="0" marR="0" lvl="0" indent="0" algn="just" defTabSz="914400" rtl="0" eaLnBrk="1" fontAlgn="base" latinLnBrk="0" hangingPunct="1">
              <a:lnSpc>
                <a:spcPct val="100000"/>
              </a:lnSpc>
              <a:spcBef>
                <a:spcPct val="0"/>
              </a:spcBef>
              <a:spcAft>
                <a:spcPct val="0"/>
              </a:spcAft>
              <a:buClrTx/>
              <a:buSzTx/>
              <a:tabLst/>
            </a:pPr>
            <a:r>
              <a:rPr kumimoji="0" lang="es-ES" sz="24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En los observatorios sectoriales, inclusión de la RSE, mapas y balances de sostenibilidad y figura del delegados/a de Sostenibilidad/RSE. En los grupos de empresas y grandes empresas, elaborar “mapa socio-laboral”.</a:t>
            </a:r>
            <a:endParaRPr kumimoji="0" lang="es-ES"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416496" y="3532366"/>
            <a:ext cx="9433048" cy="3046988"/>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S"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RSE INSTITUCIONAL-</a:t>
            </a:r>
            <a:r>
              <a:rPr kumimoji="0" lang="es-ES" sz="2400" b="1" i="0" u="none" strike="noStrike" cap="none" normalizeH="0" dirty="0" smtClean="0">
                <a:ln>
                  <a:noFill/>
                </a:ln>
                <a:solidFill>
                  <a:schemeClr val="tx1"/>
                </a:solidFill>
                <a:effectLst/>
                <a:latin typeface="Calibri" pitchFamily="34" charset="0"/>
                <a:ea typeface="Calibri" pitchFamily="34" charset="0"/>
                <a:cs typeface="Calibri" pitchFamily="34" charset="0"/>
              </a:rPr>
              <a:t> Organizacional</a:t>
            </a:r>
            <a:r>
              <a:rPr kumimoji="0" lang="es-ES"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(RSO):</a:t>
            </a:r>
          </a:p>
          <a:p>
            <a:pPr marL="0" marR="0" lvl="0" indent="0" algn="just" defTabSz="914400" rtl="0" eaLnBrk="1" fontAlgn="base" latinLnBrk="0" hangingPunct="1">
              <a:lnSpc>
                <a:spcPct val="100000"/>
              </a:lnSpc>
              <a:spcBef>
                <a:spcPct val="0"/>
              </a:spcBef>
              <a:spcAft>
                <a:spcPct val="0"/>
              </a:spcAft>
              <a:buClrTx/>
              <a:buSzTx/>
              <a:tabLst/>
            </a:pPr>
            <a:r>
              <a:rPr lang="es-ES" sz="2400" dirty="0" smtClean="0">
                <a:latin typeface="Calibri" pitchFamily="34" charset="0"/>
                <a:ea typeface="Calibri" pitchFamily="34" charset="0"/>
                <a:cs typeface="Calibri" pitchFamily="34" charset="0"/>
              </a:rPr>
              <a:t>- Mandato sobre participación institucional en procesos de RSE/Sostenibilidad (Empresas, Gobiernos, mundo académico, universidad…)</a:t>
            </a:r>
            <a:endParaRPr kumimoji="0" lang="es-ES" sz="240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tabLst/>
            </a:pPr>
            <a:r>
              <a:rPr lang="es-ES" sz="2400" dirty="0" smtClean="0">
                <a:latin typeface="Calibri" pitchFamily="34" charset="0"/>
                <a:ea typeface="Calibri" pitchFamily="34" charset="0"/>
                <a:cs typeface="Calibri" pitchFamily="34" charset="0"/>
              </a:rPr>
              <a:t>-Elaboración del mapa de participación institucional con visión sociopolítica. Parte de la memoria de RSE (Transparencia y rendición de cuentas) Relación con Código de Conducta y Buen Gobierno de CCOO y plan federal de Cumplimiento Normativo.</a:t>
            </a:r>
            <a:endParaRPr kumimoji="0" lang="es-ES" sz="2400" b="1"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461665"/>
          </a:xfrm>
          <a:prstGeom prst="rect">
            <a:avLst/>
          </a:prstGeom>
          <a:solidFill>
            <a:srgbClr val="FF0000"/>
          </a:solidFill>
        </p:spPr>
        <p:txBody>
          <a:bodyPr wrap="square">
            <a:spAutoFit/>
          </a:bodyPr>
          <a:lstStyle/>
          <a:p>
            <a:r>
              <a:rPr lang="es-ES" sz="2400" b="1" dirty="0" smtClean="0">
                <a:solidFill>
                  <a:schemeClr val="bg1"/>
                </a:solidFill>
              </a:rPr>
              <a:t>RSE/Sostenibilidad en propuesta II Congreso</a:t>
            </a:r>
            <a:endParaRPr lang="es-ES" sz="3200" b="1" dirty="0" smtClean="0">
              <a:solidFill>
                <a:schemeClr val="bg1"/>
              </a:solidFill>
            </a:endParaRP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34</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0" name="2 Imagen" descr="servicioslogo.png"/>
          <p:cNvPicPr>
            <a:picLocks noChangeAspect="1" noChangeArrowheads="1"/>
          </p:cNvPicPr>
          <p:nvPr/>
        </p:nvPicPr>
        <p:blipFill>
          <a:blip r:embed="rId3" cstate="print"/>
          <a:srcRect/>
          <a:stretch>
            <a:fillRect/>
          </a:stretch>
        </p:blipFill>
        <p:spPr bwMode="auto">
          <a:xfrm>
            <a:off x="9201472" y="72009"/>
            <a:ext cx="648072" cy="364330"/>
          </a:xfrm>
          <a:prstGeom prst="rect">
            <a:avLst/>
          </a:prstGeom>
          <a:noFill/>
          <a:ln w="9525">
            <a:noFill/>
            <a:miter lim="800000"/>
            <a:headEnd/>
            <a:tailEnd/>
          </a:ln>
        </p:spPr>
      </p:pic>
      <p:pic>
        <p:nvPicPr>
          <p:cNvPr id="118786" name="Picture 2"/>
          <p:cNvPicPr>
            <a:picLocks noChangeAspect="1" noChangeArrowheads="1"/>
          </p:cNvPicPr>
          <p:nvPr/>
        </p:nvPicPr>
        <p:blipFill>
          <a:blip r:embed="rId4" cstate="print"/>
          <a:srcRect l="13777" t="36047" r="13404" b="3907"/>
          <a:stretch>
            <a:fillRect/>
          </a:stretch>
        </p:blipFill>
        <p:spPr bwMode="auto">
          <a:xfrm>
            <a:off x="200472" y="476672"/>
            <a:ext cx="9433048" cy="4392488"/>
          </a:xfrm>
          <a:prstGeom prst="rect">
            <a:avLst/>
          </a:prstGeom>
          <a:noFill/>
          <a:ln w="9525">
            <a:noFill/>
            <a:miter lim="800000"/>
            <a:headEnd/>
            <a:tailEnd/>
          </a:ln>
        </p:spPr>
      </p:pic>
      <p:sp>
        <p:nvSpPr>
          <p:cNvPr id="6" name="5 Rectángulo"/>
          <p:cNvSpPr/>
          <p:nvPr/>
        </p:nvSpPr>
        <p:spPr>
          <a:xfrm>
            <a:off x="400944" y="4941168"/>
            <a:ext cx="9505056" cy="646331"/>
          </a:xfrm>
          <a:prstGeom prst="rect">
            <a:avLst/>
          </a:prstGeom>
        </p:spPr>
        <p:txBody>
          <a:bodyPr wrap="square">
            <a:spAutoFit/>
          </a:bodyPr>
          <a:lstStyle/>
          <a:p>
            <a:endParaRPr lang="es-ES" dirty="0" smtClean="0"/>
          </a:p>
          <a:p>
            <a:r>
              <a:rPr lang="es-ES" dirty="0" smtClean="0"/>
              <a:t> </a:t>
            </a:r>
            <a:endParaRPr lang="es-ES" dirty="0"/>
          </a:p>
        </p:txBody>
      </p:sp>
      <p:sp>
        <p:nvSpPr>
          <p:cNvPr id="29697" name="Rectangle 1"/>
          <p:cNvSpPr>
            <a:spLocks noChangeArrowheads="1"/>
          </p:cNvSpPr>
          <p:nvPr/>
        </p:nvSpPr>
        <p:spPr bwMode="auto">
          <a:xfrm>
            <a:off x="200472" y="4985881"/>
            <a:ext cx="9433048" cy="1323439"/>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…Reafirmamos la visión de la RSE - Sostenibilidad como </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Calibri" pitchFamily="34" charset="0"/>
              </a:rPr>
              <a:t>un sistema de evaluación socio laboral</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 concretado en mapas de  indicadores y objetivos, expresado en nuestros anteriores Congresos (Links a </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Arial" pitchFamily="34" charset="0"/>
                <a:hlinkClick r:id="rId5"/>
              </a:rPr>
              <a:t>Congreso 2006</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 ‘RSE: </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Calibri" pitchFamily="34" charset="0"/>
              </a:rPr>
              <a:t>visión global de la empresa</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 </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Arial" pitchFamily="34" charset="0"/>
                <a:hlinkClick r:id="rId6"/>
              </a:rPr>
              <a:t>Congreso 2012</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 ‘</a:t>
            </a:r>
            <a:r>
              <a:rPr kumimoji="0" lang="es-ES" sz="1600" b="1" i="0" u="none" strike="noStrike" cap="none" normalizeH="0" baseline="0" dirty="0" smtClean="0">
                <a:ln>
                  <a:noFill/>
                </a:ln>
                <a:solidFill>
                  <a:schemeClr val="tx1"/>
                </a:solidFill>
                <a:effectLst/>
                <a:latin typeface="Arial" pitchFamily="34" charset="0"/>
                <a:ea typeface="Calibri" pitchFamily="34" charset="0"/>
                <a:cs typeface="Calibri" pitchFamily="34" charset="0"/>
              </a:rPr>
              <a:t>RSE: La vertiente sociopolítica de nuestra Acción Sindical</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 </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Arial" pitchFamily="34" charset="0"/>
                <a:hlinkClick r:id="rId7"/>
              </a:rPr>
              <a:t>Congreso 2009</a:t>
            </a:r>
            <a:r>
              <a:rPr kumimoji="0" lang="es-ES" sz="16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Calibri" pitchFamily="34" charset="0"/>
              </a:rPr>
              <a:t>)</a:t>
            </a:r>
            <a:r>
              <a:rPr kumimoji="0" lang="es-ES" sz="1600" b="1"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(Más en el </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hlinkClick r:id="rId8"/>
              </a:rPr>
              <a:t>documento</a:t>
            </a:r>
            <a:r>
              <a:rPr kumimoji="0" lang="es-ES" sz="16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rPr>
              <a:t> de posicionamiento y análisis de la situación)</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0" y="1052736"/>
            <a:ext cx="9906000" cy="9516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i="1" dirty="0" smtClean="0">
                <a:solidFill>
                  <a:schemeClr val="bg1"/>
                </a:solidFill>
                <a:effectLst>
                  <a:outerShdw blurRad="38100" dist="38100" dir="2700000" algn="tl">
                    <a:srgbClr val="000000"/>
                  </a:outerShdw>
                </a:effectLst>
              </a:rPr>
              <a:t>Repensando</a:t>
            </a:r>
            <a:r>
              <a:rPr lang="es-ES_tradnl" sz="2400" b="1" dirty="0" smtClean="0">
                <a:solidFill>
                  <a:schemeClr val="bg1"/>
                </a:solidFill>
                <a:effectLst>
                  <a:outerShdw blurRad="38100" dist="38100" dir="2700000" algn="tl">
                    <a:srgbClr val="000000"/>
                  </a:outerShdw>
                </a:effectLst>
              </a:rPr>
              <a:t>: Empresas globales, sindicalismo global</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chemeClr val="bg1"/>
                </a:solidFill>
                <a:effectLst>
                  <a:outerShdw blurRad="38100" dist="38100" dir="2700000" algn="tl">
                    <a:srgbClr val="000000"/>
                  </a:outerShdw>
                </a:effectLst>
              </a:rPr>
              <a:t>Línea de trabajo concreta (ponencia II Congreso FS CCOO):</a:t>
            </a:r>
            <a:endParaRPr lang="es-ES_tradnl" sz="2400" b="1" dirty="0">
              <a:solidFill>
                <a:schemeClr val="bg1"/>
              </a:solidFill>
              <a:effectLst>
                <a:outerShdw blurRad="38100" dist="38100" dir="2700000" algn="tl">
                  <a:srgbClr val="000000"/>
                </a:outerShdw>
              </a:effectLst>
            </a:endParaRPr>
          </a:p>
        </p:txBody>
      </p:sp>
      <p:sp>
        <p:nvSpPr>
          <p:cNvPr id="9"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8" name="7 Rectángulo"/>
          <p:cNvSpPr/>
          <p:nvPr/>
        </p:nvSpPr>
        <p:spPr>
          <a:xfrm>
            <a:off x="416496" y="2132856"/>
            <a:ext cx="8640960" cy="2246769"/>
          </a:xfrm>
          <a:prstGeom prst="rect">
            <a:avLst/>
          </a:prstGeom>
          <a:ln w="6350">
            <a:solidFill>
              <a:srgbClr val="FF3300"/>
            </a:solidFill>
          </a:ln>
        </p:spPr>
        <p:txBody>
          <a:bodyPr wrap="square">
            <a:spAutoFit/>
          </a:bodyPr>
          <a:lstStyle/>
          <a:p>
            <a:pPr algn="just"/>
            <a:r>
              <a:rPr lang="es-ES_tradnl" sz="2000" i="1" dirty="0" smtClean="0"/>
              <a:t>‘Los Acuerdos Marcos Internacionales (</a:t>
            </a:r>
            <a:r>
              <a:rPr lang="es-ES_tradnl" sz="2000" i="1" dirty="0" err="1" smtClean="0"/>
              <a:t>AMIs</a:t>
            </a:r>
            <a:r>
              <a:rPr lang="es-ES_tradnl" sz="2000" i="1" dirty="0" smtClean="0"/>
              <a:t>) son herramientas que persiguen la aplicación de las Normas Fundamentales del Trabajo, comenzando por las que reconocen el derecho a la acción colectiva, la libertad sindical y de asociación en las empresas multinacionales. Constituyen, sin duda, una forma adecuada para </a:t>
            </a:r>
            <a:r>
              <a:rPr lang="es-ES_tradnl" sz="2000" b="1" i="1" dirty="0" smtClean="0"/>
              <a:t>canalizar la intervención sindical en la política y</a:t>
            </a:r>
            <a:r>
              <a:rPr lang="es-ES_tradnl" sz="2000" i="1" dirty="0" smtClean="0"/>
              <a:t> </a:t>
            </a:r>
            <a:r>
              <a:rPr lang="es-ES_tradnl" sz="2000" b="1" i="1" dirty="0" smtClean="0"/>
              <a:t>práctica empresarial de su responsabilidad social</a:t>
            </a:r>
            <a:r>
              <a:rPr lang="es-ES_tradnl" sz="2000" i="1" dirty="0" smtClean="0"/>
              <a:t>, en la medida en que son acuerdos negociados que no derivan de la voluntad unilateral de las empresas’ </a:t>
            </a:r>
            <a:endParaRPr lang="es-ES" sz="2000" i="1" dirty="0"/>
          </a:p>
        </p:txBody>
      </p:sp>
      <p:pic>
        <p:nvPicPr>
          <p:cNvPr id="11" name="10 Imagen" descr="cee deutsche.png"/>
          <p:cNvPicPr>
            <a:picLocks noChangeAspect="1"/>
          </p:cNvPicPr>
          <p:nvPr/>
        </p:nvPicPr>
        <p:blipFill>
          <a:blip r:embed="rId3" cstate="print"/>
          <a:srcRect r="8453"/>
          <a:stretch>
            <a:fillRect/>
          </a:stretch>
        </p:blipFill>
        <p:spPr>
          <a:xfrm>
            <a:off x="776536" y="4725144"/>
            <a:ext cx="7560840" cy="1335826"/>
          </a:xfrm>
          <a:prstGeom prst="rect">
            <a:avLst/>
          </a:prstGeom>
        </p:spPr>
      </p:pic>
      <p:sp>
        <p:nvSpPr>
          <p:cNvPr id="10" name="9 Rectángulo"/>
          <p:cNvSpPr/>
          <p:nvPr/>
        </p:nvSpPr>
        <p:spPr>
          <a:xfrm>
            <a:off x="0" y="0"/>
            <a:ext cx="9906000" cy="584775"/>
          </a:xfrm>
          <a:prstGeom prst="rect">
            <a:avLst/>
          </a:prstGeom>
          <a:solidFill>
            <a:srgbClr val="FF0000"/>
          </a:solidFill>
        </p:spPr>
        <p:txBody>
          <a:bodyPr wrap="square">
            <a:spAutoFit/>
          </a:bodyPr>
          <a:lstStyle/>
          <a:p>
            <a:r>
              <a:rPr lang="es-ES" sz="3200" b="1" dirty="0" smtClean="0">
                <a:solidFill>
                  <a:schemeClr val="bg1"/>
                </a:solidFill>
              </a:rPr>
              <a:t>RSE en Área Internacional </a:t>
            </a:r>
          </a:p>
        </p:txBody>
      </p:sp>
      <p:pic>
        <p:nvPicPr>
          <p:cNvPr id="7" name="2 Imagen" descr="servicioslogo.png"/>
          <p:cNvPicPr>
            <a:picLocks noChangeAspect="1" noChangeArrowheads="1"/>
          </p:cNvPicPr>
          <p:nvPr/>
        </p:nvPicPr>
        <p:blipFill>
          <a:blip r:embed="rId4" cstate="print"/>
          <a:srcRect/>
          <a:stretch>
            <a:fillRect/>
          </a:stretch>
        </p:blipFill>
        <p:spPr bwMode="auto">
          <a:xfrm>
            <a:off x="8985447" y="116632"/>
            <a:ext cx="832131" cy="43569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3" name="12 Rectángulo">
            <a:hlinkClick r:id="rId3"/>
          </p:cNvPr>
          <p:cNvSpPr>
            <a:spLocks/>
          </p:cNvSpPr>
          <p:nvPr/>
        </p:nvSpPr>
        <p:spPr>
          <a:xfrm>
            <a:off x="0" y="6054387"/>
            <a:ext cx="9900000" cy="830997"/>
          </a:xfrm>
          <a:prstGeom prst="rect">
            <a:avLst/>
          </a:prstGeom>
          <a:solidFill>
            <a:schemeClr val="bg1"/>
          </a:solidFill>
          <a:ln w="31750">
            <a:solidFill>
              <a:srgbClr val="FF0000"/>
            </a:solidFill>
          </a:ln>
        </p:spPr>
        <p:txBody>
          <a:bodyPr wrap="square">
            <a:spAutoFit/>
          </a:bodyPr>
          <a:lstStyle/>
          <a:p>
            <a:pPr algn="r"/>
            <a:r>
              <a:rPr lang="es-ES" b="1" i="1" dirty="0" smtClean="0">
                <a:solidFill>
                  <a:schemeClr val="tx1">
                    <a:lumMod val="95000"/>
                    <a:lumOff val="5000"/>
                  </a:schemeClr>
                </a:solidFill>
              </a:rPr>
              <a:t>     </a:t>
            </a:r>
            <a:r>
              <a:rPr lang="es-ES" sz="2000" b="1" i="1" dirty="0" smtClean="0">
                <a:solidFill>
                  <a:schemeClr val="tx1">
                    <a:lumMod val="95000"/>
                    <a:lumOff val="5000"/>
                  </a:schemeClr>
                </a:solidFill>
              </a:rPr>
              <a:t>Freedom from Fear Award </a:t>
            </a:r>
          </a:p>
          <a:p>
            <a:pPr algn="r"/>
            <a:r>
              <a:rPr lang="es-ES" sz="2000" b="1" i="1" dirty="0" smtClean="0">
                <a:solidFill>
                  <a:schemeClr val="tx1">
                    <a:lumMod val="95000"/>
                    <a:lumOff val="5000"/>
                  </a:schemeClr>
                </a:solidFill>
              </a:rPr>
              <a:t>#</a:t>
            </a:r>
            <a:r>
              <a:rPr lang="es-ES" sz="2000" b="1" i="1" dirty="0" err="1" smtClean="0">
                <a:solidFill>
                  <a:schemeClr val="tx1">
                    <a:lumMod val="95000"/>
                    <a:lumOff val="5000"/>
                  </a:schemeClr>
                </a:solidFill>
              </a:rPr>
              <a:t>HuelgaNoEsDelito</a:t>
            </a:r>
            <a:r>
              <a:rPr lang="es-ES" sz="2800" b="1" i="1" dirty="0" smtClean="0">
                <a:solidFill>
                  <a:schemeClr val="tx1">
                    <a:lumMod val="95000"/>
                    <a:lumOff val="5000"/>
                  </a:schemeClr>
                </a:solidFill>
              </a:rPr>
              <a:t> </a:t>
            </a:r>
            <a:r>
              <a:rPr lang="es-ES" sz="2000" b="1" i="1" dirty="0" smtClean="0">
                <a:solidFill>
                  <a:schemeClr val="tx1">
                    <a:lumMod val="95000"/>
                    <a:lumOff val="5000"/>
                  </a:schemeClr>
                </a:solidFill>
              </a:rPr>
              <a:t>. </a:t>
            </a:r>
            <a:endParaRPr lang="es-ES" sz="2000" b="1" i="1" dirty="0">
              <a:solidFill>
                <a:schemeClr val="tx1">
                  <a:lumMod val="95000"/>
                  <a:lumOff val="5000"/>
                </a:schemeClr>
              </a:solidFill>
            </a:endParaRPr>
          </a:p>
        </p:txBody>
      </p:sp>
      <p:pic>
        <p:nvPicPr>
          <p:cNvPr id="26" name="Picture 5"/>
          <p:cNvPicPr>
            <a:picLocks noChangeAspect="1" noChangeArrowheads="1"/>
          </p:cNvPicPr>
          <p:nvPr/>
        </p:nvPicPr>
        <p:blipFill>
          <a:blip r:embed="rId4" cstate="print"/>
          <a:srcRect/>
          <a:stretch>
            <a:fillRect/>
          </a:stretch>
        </p:blipFill>
        <p:spPr bwMode="auto">
          <a:xfrm>
            <a:off x="4304928" y="6147223"/>
            <a:ext cx="2664296" cy="668983"/>
          </a:xfrm>
          <a:prstGeom prst="rect">
            <a:avLst/>
          </a:prstGeom>
          <a:noFill/>
          <a:ln w="9525">
            <a:noFill/>
            <a:miter lim="800000"/>
            <a:headEnd/>
            <a:tailEnd/>
          </a:ln>
        </p:spPr>
      </p:pic>
      <p:pic>
        <p:nvPicPr>
          <p:cNvPr id="27" name="Picture 2" descr="http://www.ccoo.es/cms/g/public/v/7/v60510_620_229.jpg"/>
          <p:cNvPicPr>
            <a:picLocks noChangeAspect="1" noChangeArrowheads="1"/>
          </p:cNvPicPr>
          <p:nvPr/>
        </p:nvPicPr>
        <p:blipFill>
          <a:blip r:embed="rId5" cstate="print"/>
          <a:srcRect l="423" t="9761" r="5882" b="33246"/>
          <a:stretch>
            <a:fillRect/>
          </a:stretch>
        </p:blipFill>
        <p:spPr bwMode="auto">
          <a:xfrm>
            <a:off x="1640632" y="6158950"/>
            <a:ext cx="2592288" cy="582418"/>
          </a:xfrm>
          <a:prstGeom prst="rect">
            <a:avLst/>
          </a:prstGeom>
          <a:noFill/>
        </p:spPr>
      </p:pic>
      <p:pic>
        <p:nvPicPr>
          <p:cNvPr id="28" name="27 Imagen" descr="STOP AVARICIA.jpg"/>
          <p:cNvPicPr>
            <a:picLocks noChangeAspect="1"/>
          </p:cNvPicPr>
          <p:nvPr/>
        </p:nvPicPr>
        <p:blipFill>
          <a:blip r:embed="rId6" cstate="print"/>
          <a:srcRect l="17143" r="14286"/>
          <a:stretch>
            <a:fillRect/>
          </a:stretch>
        </p:blipFill>
        <p:spPr>
          <a:xfrm>
            <a:off x="56456" y="6132464"/>
            <a:ext cx="1440160" cy="725536"/>
          </a:xfrm>
          <a:prstGeom prst="rect">
            <a:avLst/>
          </a:prstGeom>
          <a:ln w="76200">
            <a:noFill/>
          </a:ln>
        </p:spPr>
      </p:pic>
      <p:sp>
        <p:nvSpPr>
          <p:cNvPr id="1030" name="AutoShape 6" descr="Resultado de imagen de paco el c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2" name="AutoShape 8" descr="Resultado de imagen de paco el c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9" name="18 Rectángulo">
            <a:hlinkClick r:id="rId7"/>
          </p:cNvPr>
          <p:cNvSpPr/>
          <p:nvPr/>
        </p:nvSpPr>
        <p:spPr>
          <a:xfrm>
            <a:off x="-879648" y="116632"/>
            <a:ext cx="10225136" cy="707886"/>
          </a:xfrm>
          <a:prstGeom prst="rect">
            <a:avLst/>
          </a:prstGeom>
        </p:spPr>
        <p:txBody>
          <a:bodyPr wrap="square">
            <a:spAutoFit/>
          </a:bodyPr>
          <a:lstStyle/>
          <a:p>
            <a:pPr marL="742950" indent="-742950" algn="ctr"/>
            <a:r>
              <a:rPr lang="es-ES" sz="4000" b="1" dirty="0" smtClean="0">
                <a:solidFill>
                  <a:srgbClr val="FFFF00"/>
                </a:solidFill>
              </a:rPr>
              <a:t>El Estado de la RSE, cuestión de Estado</a:t>
            </a:r>
          </a:p>
        </p:txBody>
      </p:sp>
      <p:pic>
        <p:nvPicPr>
          <p:cNvPr id="21" name="20 Imagen" descr="indicadores.png"/>
          <p:cNvPicPr>
            <a:picLocks noChangeAspect="1"/>
          </p:cNvPicPr>
          <p:nvPr/>
        </p:nvPicPr>
        <p:blipFill>
          <a:blip r:embed="rId8" cstate="print"/>
          <a:stretch>
            <a:fillRect/>
          </a:stretch>
        </p:blipFill>
        <p:spPr>
          <a:xfrm>
            <a:off x="1208584" y="770127"/>
            <a:ext cx="7560840" cy="5234427"/>
          </a:xfrm>
          <a:prstGeom prst="rect">
            <a:avLst/>
          </a:prstGeom>
        </p:spPr>
      </p:pic>
      <p:pic>
        <p:nvPicPr>
          <p:cNvPr id="12" name="2 Imagen" descr="servicioslogo.png"/>
          <p:cNvPicPr>
            <a:picLocks noChangeAspect="1" noChangeArrowheads="1"/>
          </p:cNvPicPr>
          <p:nvPr/>
        </p:nvPicPr>
        <p:blipFill>
          <a:blip r:embed="rId9" cstate="print"/>
          <a:srcRect/>
          <a:stretch>
            <a:fillRect/>
          </a:stretch>
        </p:blipFill>
        <p:spPr bwMode="auto">
          <a:xfrm>
            <a:off x="8697416" y="44624"/>
            <a:ext cx="1124576" cy="589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584775"/>
          </a:xfrm>
          <a:prstGeom prst="rect">
            <a:avLst/>
          </a:prstGeom>
          <a:solidFill>
            <a:srgbClr val="FF0000"/>
          </a:solidFill>
        </p:spPr>
        <p:txBody>
          <a:bodyPr wrap="square">
            <a:spAutoFit/>
          </a:bodyPr>
          <a:lstStyle/>
          <a:p>
            <a:r>
              <a:rPr lang="es-ES" sz="3200" b="1" dirty="0" smtClean="0">
                <a:solidFill>
                  <a:schemeClr val="bg1"/>
                </a:solidFill>
              </a:rPr>
              <a:t>El Plan. Acción sindical – Negociación colectiva </a:t>
            </a: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37</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0" name="2 Imagen" descr="servicioslogo.png"/>
          <p:cNvPicPr>
            <a:picLocks noChangeAspect="1" noChangeArrowheads="1"/>
          </p:cNvPicPr>
          <p:nvPr/>
        </p:nvPicPr>
        <p:blipFill>
          <a:blip r:embed="rId3" cstate="print"/>
          <a:srcRect/>
          <a:stretch>
            <a:fillRect/>
          </a:stretch>
        </p:blipFill>
        <p:spPr bwMode="auto">
          <a:xfrm>
            <a:off x="8969520" y="53952"/>
            <a:ext cx="880024" cy="494728"/>
          </a:xfrm>
          <a:prstGeom prst="rect">
            <a:avLst/>
          </a:prstGeom>
          <a:noFill/>
          <a:ln w="9525">
            <a:noFill/>
            <a:miter lim="800000"/>
            <a:headEnd/>
            <a:tailEnd/>
          </a:ln>
        </p:spPr>
      </p:pic>
      <p:graphicFrame>
        <p:nvGraphicFramePr>
          <p:cNvPr id="7" name="6 Tabla"/>
          <p:cNvGraphicFramePr>
            <a:graphicFrameLocks noGrp="1"/>
          </p:cNvGraphicFramePr>
          <p:nvPr/>
        </p:nvGraphicFramePr>
        <p:xfrm>
          <a:off x="272480" y="764704"/>
          <a:ext cx="9433048" cy="5040560"/>
        </p:xfrm>
        <a:graphic>
          <a:graphicData uri="http://schemas.openxmlformats.org/drawingml/2006/table">
            <a:tbl>
              <a:tblPr/>
              <a:tblGrid>
                <a:gridCol w="9433048"/>
              </a:tblGrid>
              <a:tr h="759613">
                <a:tc>
                  <a:txBody>
                    <a:bodyPr/>
                    <a:lstStyle/>
                    <a:p>
                      <a:pPr algn="just" fontAlgn="ctr"/>
                      <a:r>
                        <a:rPr lang="es-ES" sz="1800" b="1" i="0" u="none" strike="noStrike" dirty="0">
                          <a:solidFill>
                            <a:srgbClr val="222222"/>
                          </a:solidFill>
                          <a:latin typeface="Arial"/>
                        </a:rPr>
                        <a:t>RESPONSABILIDAD SOCIAL EMPRESARIAL (RSE)</a:t>
                      </a:r>
                      <a:r>
                        <a:rPr lang="es-ES" sz="1600" b="1" i="0" u="none" strike="noStrike" dirty="0">
                          <a:solidFill>
                            <a:srgbClr val="222222"/>
                          </a:solidFill>
                          <a:latin typeface="Arial"/>
                        </a:rPr>
                        <a:t> (Último versión modelo de cláusula </a:t>
                      </a:r>
                      <a:r>
                        <a:rPr lang="es-ES" sz="1600" b="1" i="0" u="none" strike="noStrike" dirty="0" err="1">
                          <a:solidFill>
                            <a:srgbClr val="222222"/>
                          </a:solidFill>
                          <a:latin typeface="Arial"/>
                        </a:rPr>
                        <a:t>minima</a:t>
                      </a:r>
                      <a:r>
                        <a:rPr lang="es-ES" sz="1600" b="1" i="0" u="none" strike="noStrike" dirty="0">
                          <a:solidFill>
                            <a:srgbClr val="222222"/>
                          </a:solidFill>
                          <a:latin typeface="Arial"/>
                        </a:rPr>
                        <a:t> ideal)</a:t>
                      </a:r>
                      <a:endParaRPr lang="es-ES" sz="1800" b="1" i="0" u="none" strike="noStrike" dirty="0">
                        <a:solidFill>
                          <a:srgbClr val="22222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DD9C3"/>
                    </a:solidFill>
                  </a:tcPr>
                </a:tc>
              </a:tr>
              <a:tr h="475396">
                <a:tc>
                  <a:txBody>
                    <a:bodyPr/>
                    <a:lstStyle/>
                    <a:p>
                      <a:pPr algn="just" fontAlgn="b"/>
                      <a:r>
                        <a:rPr lang="es-ES" sz="1800" b="0" i="0" u="none" strike="noStrike" dirty="0">
                          <a:solidFill>
                            <a:srgbClr val="222222"/>
                          </a:solidFill>
                          <a:latin typeface="Arial"/>
                        </a:rPr>
                        <a:t>Sostenibilidad empresarial, Buen Gobierno e Inversión socialmente responsable (ISR)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670733">
                <a:tc>
                  <a:txBody>
                    <a:bodyPr/>
                    <a:lstStyle/>
                    <a:p>
                      <a:pPr algn="just" fontAlgn="ctr"/>
                      <a:r>
                        <a:rPr lang="es-ES" sz="1800" b="0" i="0" u="none" strike="noStrike" dirty="0">
                          <a:solidFill>
                            <a:srgbClr val="222222"/>
                          </a:solidFill>
                          <a:latin typeface="Arial"/>
                        </a:rPr>
                        <a:t>- En las empresas donde existan políticas, planes y procesos de RSE, buen gobierno o ISR, se considerarán como representantes del grupo de interés </a:t>
                      </a:r>
                      <a:r>
                        <a:rPr lang="es-ES" sz="1800" b="1" i="1" u="none" strike="noStrike" dirty="0">
                          <a:solidFill>
                            <a:srgbClr val="222222"/>
                          </a:solidFill>
                          <a:latin typeface="Arial"/>
                        </a:rPr>
                        <a:t>empleados</a:t>
                      </a:r>
                      <a:r>
                        <a:rPr lang="es-ES" sz="1800" b="0" i="0" u="none" strike="noStrike" dirty="0">
                          <a:solidFill>
                            <a:srgbClr val="222222"/>
                          </a:solidFill>
                          <a:latin typeface="Arial"/>
                        </a:rPr>
                        <a:t> a los sindicatos firmantes de este Convenio, así como a los que sean más representativos en la empresa y </a:t>
                      </a:r>
                      <a:r>
                        <a:rPr lang="es-ES" sz="1800" b="0" i="0" u="none" strike="noStrike" dirty="0" smtClean="0">
                          <a:solidFill>
                            <a:srgbClr val="222222"/>
                          </a:solidFill>
                          <a:latin typeface="Arial"/>
                        </a:rPr>
                        <a:t>manifiestan </a:t>
                      </a:r>
                      <a:r>
                        <a:rPr lang="es-ES" sz="1800" b="0" i="0" u="none" strike="noStrike" dirty="0">
                          <a:solidFill>
                            <a:srgbClr val="222222"/>
                          </a:solidFill>
                          <a:latin typeface="Arial"/>
                        </a:rPr>
                        <a:t>interés y conocimiento sobre estas materias. Esta participación se materializará preferentemente a en torno a la concreción de indicadores de seguimiento incluidos en las memorias (memorias integradas, de RSE o de sostenibilidad), en las que se incluirá el informe sindical previsto en la </a:t>
                      </a:r>
                      <a:r>
                        <a:rPr lang="es-ES" sz="1800" b="0" i="0" u="none" strike="noStrike" dirty="0">
                          <a:solidFill>
                            <a:srgbClr val="1155CC"/>
                          </a:solidFill>
                          <a:latin typeface="Arial"/>
                        </a:rPr>
                        <a:t>Estrategia Española de RSE</a:t>
                      </a:r>
                      <a:r>
                        <a:rPr lang="es-ES" sz="1800" b="0" i="0" u="none" strike="noStrike" dirty="0">
                          <a:solidFill>
                            <a:srgbClr val="222222"/>
                          </a:solidFill>
                          <a:latin typeface="Arial"/>
                        </a:rPr>
                        <a:t> aprobada por el </a:t>
                      </a:r>
                      <a:r>
                        <a:rPr lang="es-ES" sz="1800" b="0" i="0" u="none" strike="noStrike" dirty="0">
                          <a:solidFill>
                            <a:srgbClr val="1155CC"/>
                          </a:solidFill>
                          <a:latin typeface="Arial"/>
                        </a:rPr>
                        <a:t>Consejo de Ministros (24/10/2014)</a:t>
                      </a:r>
                      <a:endParaRPr lang="es-ES" sz="1800" b="0" i="0" u="none" strike="noStrike" dirty="0">
                        <a:solidFill>
                          <a:srgbClr val="222222"/>
                        </a:solidFill>
                        <a:latin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134818">
                <a:tc>
                  <a:txBody>
                    <a:bodyPr/>
                    <a:lstStyle/>
                    <a:p>
                      <a:pPr algn="just" fontAlgn="ctr"/>
                      <a:r>
                        <a:rPr lang="es-ES" sz="1800" b="0" i="0" u="none" strike="noStrike" dirty="0">
                          <a:solidFill>
                            <a:srgbClr val="222222"/>
                          </a:solidFill>
                          <a:latin typeface="Arial"/>
                        </a:rPr>
                        <a:t>-La empresa reconoce a los representantes de los trabajadores firmantes de este convenio como grupo de interés relevante y abre los compromisos establecidos en su política de RSC a los marcos de diálogo social que se establecen en el mismo.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6" name="5 CuadroTexto"/>
          <p:cNvSpPr txBox="1"/>
          <p:nvPr/>
        </p:nvSpPr>
        <p:spPr>
          <a:xfrm>
            <a:off x="920552" y="6021288"/>
            <a:ext cx="8352928" cy="369332"/>
          </a:xfrm>
          <a:prstGeom prst="rect">
            <a:avLst/>
          </a:prstGeom>
          <a:noFill/>
        </p:spPr>
        <p:txBody>
          <a:bodyPr wrap="square" rtlCol="0">
            <a:spAutoFit/>
          </a:bodyPr>
          <a:lstStyle/>
          <a:p>
            <a:r>
              <a:rPr lang="es-ES" b="1" dirty="0" smtClean="0">
                <a:solidFill>
                  <a:srgbClr val="FF0000"/>
                </a:solidFill>
              </a:rPr>
              <a:t>Incluida cláusula Convenio Banca . Afecta a dos Bancos Sistémicos: BBVA, Santander</a:t>
            </a:r>
            <a:endParaRPr lang="es-ES" b="1"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584775"/>
          </a:xfrm>
          <a:prstGeom prst="rect">
            <a:avLst/>
          </a:prstGeom>
          <a:solidFill>
            <a:srgbClr val="FF0000"/>
          </a:solidFill>
        </p:spPr>
        <p:txBody>
          <a:bodyPr wrap="square">
            <a:spAutoFit/>
          </a:bodyPr>
          <a:lstStyle/>
          <a:p>
            <a:r>
              <a:rPr lang="es-ES" sz="3200" b="1" dirty="0" smtClean="0">
                <a:solidFill>
                  <a:schemeClr val="bg1"/>
                </a:solidFill>
              </a:rPr>
              <a:t>El Plan. Cláusulas RSE Convenios </a:t>
            </a: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38</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10" name="2 Imagen" descr="servicioslogo.png"/>
          <p:cNvPicPr>
            <a:picLocks noChangeAspect="1" noChangeArrowheads="1"/>
          </p:cNvPicPr>
          <p:nvPr/>
        </p:nvPicPr>
        <p:blipFill>
          <a:blip r:embed="rId3" cstate="print"/>
          <a:srcRect/>
          <a:stretch>
            <a:fillRect/>
          </a:stretch>
        </p:blipFill>
        <p:spPr bwMode="auto">
          <a:xfrm>
            <a:off x="8969520" y="53952"/>
            <a:ext cx="880024" cy="494728"/>
          </a:xfrm>
          <a:prstGeom prst="rect">
            <a:avLst/>
          </a:prstGeom>
          <a:noFill/>
          <a:ln w="9525">
            <a:noFill/>
            <a:miter lim="800000"/>
            <a:headEnd/>
            <a:tailEnd/>
          </a:ln>
        </p:spPr>
      </p:pic>
      <p:graphicFrame>
        <p:nvGraphicFramePr>
          <p:cNvPr id="5" name="4 Tabla"/>
          <p:cNvGraphicFramePr>
            <a:graphicFrameLocks noGrp="1"/>
          </p:cNvGraphicFramePr>
          <p:nvPr/>
        </p:nvGraphicFramePr>
        <p:xfrm>
          <a:off x="0" y="692697"/>
          <a:ext cx="9906000" cy="6105722"/>
        </p:xfrm>
        <a:graphic>
          <a:graphicData uri="http://schemas.openxmlformats.org/drawingml/2006/table">
            <a:tbl>
              <a:tblPr/>
              <a:tblGrid>
                <a:gridCol w="9906000"/>
              </a:tblGrid>
              <a:tr h="419760">
                <a:tc>
                  <a:txBody>
                    <a:bodyPr/>
                    <a:lstStyle/>
                    <a:p>
                      <a:pPr algn="ctr" fontAlgn="ctr"/>
                      <a:r>
                        <a:rPr lang="es-ES" sz="1600" b="1" i="0" u="none" strike="noStrike" dirty="0">
                          <a:latin typeface="Tahoma"/>
                        </a:rPr>
                        <a:t>CLAUSULAS </a:t>
                      </a:r>
                      <a:r>
                        <a:rPr lang="es-ES" sz="1600" b="1" i="0" u="none" strike="noStrike" dirty="0" smtClean="0">
                          <a:latin typeface="Tahoma"/>
                        </a:rPr>
                        <a:t>RSE/Sostenibilidad </a:t>
                      </a:r>
                      <a:r>
                        <a:rPr lang="es-ES" sz="1600" b="1" i="0" u="none" strike="noStrike" dirty="0">
                          <a:latin typeface="Tahoma"/>
                        </a:rPr>
                        <a:t>para convenios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r h="512167">
                <a:tc>
                  <a:txBody>
                    <a:bodyPr/>
                    <a:lstStyle/>
                    <a:p>
                      <a:pPr algn="just" fontAlgn="ctr"/>
                      <a:r>
                        <a:rPr lang="es-ES" sz="1600" b="0" i="0" u="none" strike="noStrike">
                          <a:latin typeface="Tahoma"/>
                        </a:rPr>
                        <a:t>1.</a:t>
                      </a:r>
                      <a:r>
                        <a:rPr lang="es-ES" sz="1100" b="0" i="0" u="none" strike="noStrike">
                          <a:latin typeface="Times New Roman"/>
                        </a:rPr>
                        <a:t>    </a:t>
                      </a:r>
                      <a:r>
                        <a:rPr lang="es-ES" sz="1600" b="0" i="0" u="none" strike="noStrike">
                          <a:latin typeface="Tahoma"/>
                        </a:rPr>
                        <a:t>Reconocimiento de los sindicatos como </a:t>
                      </a:r>
                      <a:r>
                        <a:rPr lang="es-ES" sz="1600" b="1" i="0" u="sng" strike="noStrike">
                          <a:latin typeface="Tahoma"/>
                        </a:rPr>
                        <a:t>representantes del grupo de interés </a:t>
                      </a:r>
                      <a:r>
                        <a:rPr lang="es-ES" sz="1600" b="1" i="1" u="sng" strike="noStrike">
                          <a:latin typeface="Tahoma"/>
                        </a:rPr>
                        <a:t>trabajadora/es e</a:t>
                      </a:r>
                      <a:r>
                        <a:rPr lang="es-ES" sz="1600" b="1" i="0" u="sng" strike="noStrike">
                          <a:latin typeface="Tahoma"/>
                        </a:rPr>
                        <a:t>n los procesos de RSE</a:t>
                      </a:r>
                      <a:r>
                        <a:rPr lang="es-ES" sz="1600" b="0" i="0" u="none" strike="noStrike">
                          <a:latin typeface="Tahoma"/>
                        </a:rPr>
                        <a:t>, fundamentalmente en torno a la elaboración de las Memorias de 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r>
              <a:tr h="446317">
                <a:tc>
                  <a:txBody>
                    <a:bodyPr/>
                    <a:lstStyle/>
                    <a:p>
                      <a:pPr algn="just" fontAlgn="ctr"/>
                      <a:r>
                        <a:rPr lang="es-ES" sz="1600" b="0" i="0" u="none" strike="noStrike">
                          <a:latin typeface="Tahoma"/>
                        </a:rPr>
                        <a:t>2.</a:t>
                      </a:r>
                      <a:r>
                        <a:rPr lang="es-ES" sz="1100" b="0" i="0" u="none" strike="noStrike">
                          <a:latin typeface="Times New Roman"/>
                        </a:rPr>
                        <a:t>    </a:t>
                      </a:r>
                      <a:r>
                        <a:rPr lang="es-ES" sz="1600" b="0" i="0" u="none" strike="noStrike">
                          <a:latin typeface="Tahoma"/>
                        </a:rPr>
                        <a:t>Consulta al sindicato sobre las encuestas de RSE que se realicen a  las plantillas. Participación en los resultados (procesos de corrección y mejoras)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9003">
                <a:tc>
                  <a:txBody>
                    <a:bodyPr/>
                    <a:lstStyle/>
                    <a:p>
                      <a:pPr algn="just" fontAlgn="ctr"/>
                      <a:r>
                        <a:rPr lang="es-ES" sz="1600" b="0" i="0" u="none" strike="noStrike" dirty="0">
                          <a:latin typeface="Tahoma"/>
                        </a:rPr>
                        <a:t>3.</a:t>
                      </a:r>
                      <a:r>
                        <a:rPr lang="es-ES" sz="1100" b="0" i="0" u="none" strike="noStrike" dirty="0">
                          <a:latin typeface="Times New Roman"/>
                        </a:rPr>
                        <a:t>    </a:t>
                      </a:r>
                      <a:r>
                        <a:rPr lang="es-ES" sz="1600" b="0" i="0" u="none" strike="noStrike" dirty="0">
                          <a:latin typeface="Tahoma"/>
                        </a:rPr>
                        <a:t>Participación del sindicato en los </a:t>
                      </a:r>
                      <a:r>
                        <a:rPr lang="es-ES" sz="1600" b="1" i="0" u="sng" strike="noStrike" dirty="0">
                          <a:latin typeface="Tahoma"/>
                        </a:rPr>
                        <a:t>planes transversales de RSE</a:t>
                      </a:r>
                      <a:r>
                        <a:rPr lang="es-ES" sz="1600" b="0" i="0" u="none" strike="noStrike" dirty="0">
                          <a:latin typeface="Tahoma"/>
                        </a:rPr>
                        <a:t> (o planes directores de RSE) y/o en los Comités de 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18857">
                <a:tc>
                  <a:txBody>
                    <a:bodyPr/>
                    <a:lstStyle/>
                    <a:p>
                      <a:pPr algn="just" fontAlgn="ctr"/>
                      <a:r>
                        <a:rPr lang="es-ES" sz="1600" b="0" i="0" u="none" strike="noStrike" dirty="0">
                          <a:latin typeface="Tahoma"/>
                        </a:rPr>
                        <a:t>4.</a:t>
                      </a:r>
                      <a:r>
                        <a:rPr lang="es-ES" sz="1100" b="0" i="0" u="none" strike="noStrike" dirty="0">
                          <a:latin typeface="Times New Roman"/>
                        </a:rPr>
                        <a:t>    </a:t>
                      </a:r>
                      <a:r>
                        <a:rPr lang="es-ES" sz="1600" b="0" i="0" u="none" strike="noStrike" dirty="0">
                          <a:latin typeface="Tahoma"/>
                        </a:rPr>
                        <a:t>En los convenios sectoriales, creación de </a:t>
                      </a:r>
                      <a:r>
                        <a:rPr lang="es-ES" sz="1600" b="1" i="0" u="none" strike="noStrike" dirty="0">
                          <a:latin typeface="Tahoma"/>
                        </a:rPr>
                        <a:t>Observatorios Sectoriales de RSE</a:t>
                      </a:r>
                      <a:r>
                        <a:rPr lang="es-ES" sz="1600" b="0" i="0" u="none" strike="noStrike" dirty="0">
                          <a:latin typeface="Tahoma"/>
                        </a:rPr>
                        <a:t> (o de </a:t>
                      </a:r>
                      <a:r>
                        <a:rPr lang="es-ES" sz="1600" b="0" i="1" u="none" strike="noStrike" dirty="0">
                          <a:latin typeface="Tahoma"/>
                        </a:rPr>
                        <a:t>sostenibilidad</a:t>
                      </a:r>
                      <a:r>
                        <a:rPr lang="es-ES" sz="1600" b="0" i="0" u="none" strike="noStrike" dirty="0">
                          <a:latin typeface="Tahoma"/>
                        </a:rPr>
                        <a:t>) o bien inclusión de la RSE en los existentes. Serán el foro de debate, reflexión y de elaboración de propuestas frente a los problemas sectoriales relacionados con la Sostenibilidad. En conexión directa con las recomendaciones del Consejo Estatal de RSE (</a:t>
                      </a:r>
                      <a:r>
                        <a:rPr lang="es-ES" sz="1600" b="1" i="0" u="none" strike="noStrike" dirty="0">
                          <a:latin typeface="Tahoma"/>
                        </a:rPr>
                        <a:t>CERSE</a:t>
                      </a:r>
                      <a:r>
                        <a:rPr lang="es-ES" sz="1600" b="0" i="0" u="none" strike="noStrike" dirty="0" smtClean="0">
                          <a:latin typeface="Tahoma"/>
                        </a:rPr>
                        <a:t>)</a:t>
                      </a:r>
                      <a:endParaRPr lang="es-ES" sz="1600" b="0" i="0" u="none" strike="noStrike" dirty="0">
                        <a:latin typeface="Tahom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6317">
                <a:tc>
                  <a:txBody>
                    <a:bodyPr/>
                    <a:lstStyle/>
                    <a:p>
                      <a:pPr algn="just" fontAlgn="ctr"/>
                      <a:r>
                        <a:rPr lang="es-ES" sz="1600" b="0" i="0" u="none" strike="noStrike">
                          <a:latin typeface="Tahoma"/>
                        </a:rPr>
                        <a:t>5.</a:t>
                      </a:r>
                      <a:r>
                        <a:rPr lang="es-ES" sz="1100" b="0" i="0" u="none" strike="noStrike">
                          <a:latin typeface="Times New Roman"/>
                        </a:rPr>
                        <a:t>    </a:t>
                      </a:r>
                      <a:r>
                        <a:rPr lang="es-ES" sz="1600" b="0" i="0" u="none" strike="noStrike">
                          <a:latin typeface="Tahoma"/>
                        </a:rPr>
                        <a:t>En las empresas de más de 1000 trabajadore/as se creará la figura del </a:t>
                      </a:r>
                      <a:r>
                        <a:rPr lang="es-ES" sz="1600" b="1" i="0" u="none" strike="noStrike">
                          <a:latin typeface="Tahoma"/>
                        </a:rPr>
                        <a:t>delegado/a de RSE</a:t>
                      </a:r>
                      <a:r>
                        <a:rPr lang="es-ES" sz="1600" b="0" i="0" u="none" strike="noStrike">
                          <a:latin typeface="Tahoma"/>
                        </a:rPr>
                        <a:t> (o de </a:t>
                      </a:r>
                      <a:r>
                        <a:rPr lang="es-ES" sz="1600" b="0" i="1" u="none" strike="noStrike">
                          <a:latin typeface="Tahoma"/>
                        </a:rPr>
                        <a:t>Sostenibilidad</a:t>
                      </a:r>
                      <a:r>
                        <a:rPr lang="es-ES" sz="1600" b="0" i="0" u="none" strike="noStrike">
                          <a:latin typeface="Tahoma"/>
                        </a:rPr>
                        <a:t>), que deberán ser dotados de medios, formación e información para poder realizar su trabajo.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876">
                <a:tc>
                  <a:txBody>
                    <a:bodyPr/>
                    <a:lstStyle/>
                    <a:p>
                      <a:pPr algn="just" fontAlgn="ctr"/>
                      <a:r>
                        <a:rPr lang="es-ES" sz="1600" b="0" i="0" u="none" strike="noStrike">
                          <a:latin typeface="Tahoma"/>
                        </a:rPr>
                        <a:t>6.</a:t>
                      </a:r>
                      <a:r>
                        <a:rPr lang="es-ES" sz="1100" b="0" i="0" u="none" strike="noStrike">
                          <a:latin typeface="Times New Roman"/>
                        </a:rPr>
                        <a:t>    </a:t>
                      </a:r>
                      <a:r>
                        <a:rPr lang="es-ES" sz="1600" b="0" i="0" u="none" strike="noStrike">
                          <a:latin typeface="Tahoma"/>
                        </a:rPr>
                        <a:t>Los delegados de RSE asumirán las competencias relativas a los procesos de RSE o de </a:t>
                      </a:r>
                      <a:r>
                        <a:rPr lang="es-ES" sz="1600" b="0" i="1" u="none" strike="noStrike">
                          <a:latin typeface="Tahoma"/>
                        </a:rPr>
                        <a:t>sostenibilidad</a:t>
                      </a:r>
                      <a:r>
                        <a:rPr lang="es-ES" sz="1600" b="0" i="0" u="none" strike="noStrike">
                          <a:latin typeface="Tahoma"/>
                        </a:rPr>
                        <a:t> en su </a:t>
                      </a:r>
                      <a:r>
                        <a:rPr lang="es-ES" sz="1600" b="1" i="0" u="none" strike="noStrike">
                          <a:latin typeface="Tahoma"/>
                        </a:rPr>
                        <a:t>triple dimensión</a:t>
                      </a:r>
                      <a:r>
                        <a:rPr lang="es-ES" sz="1600" b="0" i="0" u="none" strike="noStrike">
                          <a:latin typeface="Tahoma"/>
                        </a:rPr>
                        <a:t>: económica, social y medioambiental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5587">
                <a:tc>
                  <a:txBody>
                    <a:bodyPr/>
                    <a:lstStyle/>
                    <a:p>
                      <a:pPr algn="just" fontAlgn="ctr"/>
                      <a:r>
                        <a:rPr lang="es-ES" sz="1600" b="0" i="0" u="none" strike="noStrike" dirty="0">
                          <a:latin typeface="Tahoma"/>
                          <a:hlinkClick r:id="" action="ppaction://hlinkfile"/>
                        </a:rPr>
                        <a:t>7.    Entre las labores del delgado/a de RSE estará la elaboración de un informe sindical[1] sobre la Memoria de RSE de la empresa, que podrá formar parte de la misma</a:t>
                      </a:r>
                      <a:endParaRPr lang="es-ES" sz="1600" b="0" i="0" u="none" strike="noStrike" dirty="0">
                        <a:latin typeface="Tahoma"/>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5836">
                <a:tc>
                  <a:txBody>
                    <a:bodyPr/>
                    <a:lstStyle/>
                    <a:p>
                      <a:pPr algn="just" fontAlgn="ctr"/>
                      <a:r>
                        <a:rPr lang="es-ES" sz="1600" b="0" i="0" u="none" strike="noStrike">
                          <a:latin typeface="Tahoma"/>
                        </a:rPr>
                        <a:t>8.</a:t>
                      </a:r>
                      <a:r>
                        <a:rPr lang="es-ES" sz="1100" b="0" i="0" u="none" strike="noStrike">
                          <a:latin typeface="Times New Roman"/>
                        </a:rPr>
                        <a:t>    </a:t>
                      </a:r>
                      <a:r>
                        <a:rPr lang="es-ES" sz="1600" b="0" i="0" u="none" strike="noStrike">
                          <a:latin typeface="Tahoma"/>
                        </a:rPr>
                        <a:t>Incluir Inversión Socialmente Responsable en los planes pensiones (previsión social complementaria)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901">
                <a:tc>
                  <a:txBody>
                    <a:bodyPr/>
                    <a:lstStyle/>
                    <a:p>
                      <a:pPr algn="just" fontAlgn="ctr"/>
                      <a:r>
                        <a:rPr lang="es-ES" sz="1600" b="0" i="0" u="none" strike="noStrike">
                          <a:latin typeface="Tahoma"/>
                        </a:rPr>
                        <a:t>9.</a:t>
                      </a:r>
                      <a:r>
                        <a:rPr lang="es-ES" sz="1100" b="0" i="0" u="none" strike="noStrike">
                          <a:latin typeface="Times New Roman"/>
                        </a:rPr>
                        <a:t>    </a:t>
                      </a:r>
                      <a:r>
                        <a:rPr lang="es-ES" sz="1600" b="0" i="0" u="none" strike="noStrike">
                          <a:latin typeface="Tahoma"/>
                        </a:rPr>
                        <a:t>Consulta y participación del sindicato para la elaboración de </a:t>
                      </a:r>
                      <a:r>
                        <a:rPr lang="es-ES" sz="1600" b="0" i="1" u="none" strike="noStrike">
                          <a:latin typeface="Tahoma"/>
                        </a:rPr>
                        <a:t>códigos éticos, </a:t>
                      </a:r>
                      <a:r>
                        <a:rPr lang="es-ES" sz="1600" b="0" i="0" u="none" strike="noStrike">
                          <a:latin typeface="Tahoma"/>
                        </a:rPr>
                        <a:t>(que deberán tener un apartado de reporte o rendición de cuentas)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959">
                <a:tc>
                  <a:txBody>
                    <a:bodyPr/>
                    <a:lstStyle/>
                    <a:p>
                      <a:pPr algn="just" fontAlgn="ctr"/>
                      <a:r>
                        <a:rPr lang="es-ES" sz="1600" b="0" i="0" u="none" strike="noStrike">
                          <a:latin typeface="Tahoma"/>
                        </a:rPr>
                        <a:t>10.</a:t>
                      </a:r>
                      <a:r>
                        <a:rPr lang="es-ES" sz="1100" b="0" i="0" u="none" strike="noStrike">
                          <a:latin typeface="Times New Roman"/>
                        </a:rPr>
                        <a:t>  </a:t>
                      </a:r>
                      <a:r>
                        <a:rPr lang="es-ES" sz="1600" b="0" i="0" u="none" strike="noStrike">
                          <a:latin typeface="Tahoma"/>
                        </a:rPr>
                        <a:t>Utilización de </a:t>
                      </a:r>
                      <a:r>
                        <a:rPr lang="es-ES" sz="1600" b="0" i="0" u="sng" strike="noStrike">
                          <a:latin typeface="Tahoma"/>
                        </a:rPr>
                        <a:t>medios y recursos</a:t>
                      </a:r>
                      <a:r>
                        <a:rPr lang="es-ES" sz="1600" b="0" i="0" u="none" strike="noStrike">
                          <a:latin typeface="Tahoma"/>
                        </a:rPr>
                        <a:t> de la empresa para poder realizar la tareas de RSE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357">
                <a:tc>
                  <a:txBody>
                    <a:bodyPr/>
                    <a:lstStyle/>
                    <a:p>
                      <a:pPr algn="just" fontAlgn="ctr"/>
                      <a:r>
                        <a:rPr lang="es-ES" sz="1400" b="0" i="0" u="sng" strike="noStrike" dirty="0">
                          <a:solidFill>
                            <a:srgbClr val="0000FF"/>
                          </a:solidFill>
                          <a:latin typeface="Arial"/>
                          <a:hlinkClick r:id="rId4"/>
                        </a:rPr>
                        <a:t>(Consultar e incluir las Recomendaciones sobre RSE -Pág. 60- y negociación colectiva aprobadas por la Comisión Ejecutiva de CCOO del 21 de Diciembre de 2010)</a:t>
                      </a:r>
                      <a:endParaRPr lang="es-ES" sz="1400" b="0" i="0" u="sng" strike="noStrike" dirty="0">
                        <a:solidFill>
                          <a:srgbClr val="0000FF"/>
                        </a:solidFill>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177679">
                <a:tc>
                  <a:txBody>
                    <a:bodyPr/>
                    <a:lstStyle/>
                    <a:p>
                      <a:pPr algn="ctr" fontAlgn="ctr"/>
                      <a:r>
                        <a:rPr lang="es-ES" sz="1600" b="1" i="0" u="sng" strike="noStrike" baseline="0" dirty="0" smtClean="0">
                          <a:solidFill>
                            <a:srgbClr val="FF0000"/>
                          </a:solidFill>
                          <a:latin typeface="Arial"/>
                        </a:rPr>
                        <a:t> (Cláusulas usadas por CCOO Gamesa – Industria )</a:t>
                      </a:r>
                      <a:endParaRPr lang="es-ES" sz="1600" b="1" i="0" u="sng" strike="noStrike" dirty="0">
                        <a:solidFill>
                          <a:srgbClr val="FF0000"/>
                        </a:solidFill>
                        <a:latin typeface="Arial"/>
                      </a:endParaRPr>
                    </a:p>
                  </a:txBody>
                  <a:tcPr marL="0" marR="0"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p:cNvSpPr>
            <a:spLocks noGrp="1"/>
          </p:cNvSpPr>
          <p:nvPr>
            <p:ph type="ctrTitle"/>
          </p:nvPr>
        </p:nvSpPr>
        <p:spPr>
          <a:xfrm>
            <a:off x="1" y="1036955"/>
            <a:ext cx="6177136" cy="2066290"/>
          </a:xfrm>
          <a:prstGeom prst="rect">
            <a:avLst/>
          </a:prstGeom>
        </p:spPr>
        <p:txBody>
          <a:bodyPr>
            <a:normAutofit fontScale="90000"/>
          </a:bodyPr>
          <a:lstStyle/>
          <a:p>
            <a:r>
              <a:rPr lang="en-US" sz="2800" dirty="0" err="1" smtClean="0"/>
              <a:t>Línea</a:t>
            </a:r>
            <a:r>
              <a:rPr lang="en-US" sz="2800" dirty="0" smtClean="0"/>
              <a:t> de </a:t>
            </a:r>
            <a:r>
              <a:rPr lang="en-US" sz="2800" dirty="0" err="1" smtClean="0"/>
              <a:t>acción</a:t>
            </a:r>
            <a:r>
              <a:rPr lang="en-US" sz="2800" dirty="0" smtClean="0"/>
              <a:t> </a:t>
            </a:r>
            <a:r>
              <a:rPr lang="en-US" sz="2800" dirty="0" err="1" smtClean="0"/>
              <a:t>Informaci</a:t>
            </a:r>
            <a:r>
              <a:rPr lang="zh-CN" altLang="en-US" sz="2800" dirty="0" smtClean="0"/>
              <a:t>ó</a:t>
            </a:r>
            <a:r>
              <a:rPr lang="en-US" sz="2800" dirty="0" smtClean="0"/>
              <a:t>n No </a:t>
            </a:r>
            <a:r>
              <a:rPr lang="en-US" sz="2800" dirty="0" err="1" smtClean="0"/>
              <a:t>Financiera</a:t>
            </a:r>
            <a:r>
              <a:rPr lang="en-US" sz="2800" dirty="0" smtClean="0"/>
              <a:t> /RSE en </a:t>
            </a:r>
            <a:r>
              <a:rPr lang="en-US" sz="2800" b="1" dirty="0" err="1" smtClean="0"/>
              <a:t>Convenios</a:t>
            </a:r>
            <a:r>
              <a:rPr lang="en-US" sz="2800" b="1" dirty="0" smtClean="0"/>
              <a:t> (</a:t>
            </a:r>
            <a:r>
              <a:rPr lang="en-US" sz="2800" b="1" dirty="0" err="1" smtClean="0"/>
              <a:t>Participación</a:t>
            </a:r>
            <a:r>
              <a:rPr lang="en-US" sz="2800" b="1" dirty="0" smtClean="0"/>
              <a:t> y </a:t>
            </a:r>
            <a:r>
              <a:rPr lang="en-US" sz="2800" b="1" dirty="0" err="1" smtClean="0"/>
              <a:t>Derechos</a:t>
            </a:r>
            <a:r>
              <a:rPr lang="en-US" sz="2800" b="1" dirty="0" smtClean="0"/>
              <a:t> </a:t>
            </a:r>
            <a:r>
              <a:rPr lang="en-US" sz="2800" b="1" dirty="0" err="1" smtClean="0"/>
              <a:t>Información</a:t>
            </a:r>
            <a:r>
              <a:rPr lang="en-US" sz="2800" b="1" dirty="0" smtClean="0"/>
              <a:t>)</a:t>
            </a:r>
            <a:r>
              <a:rPr lang="en-US" sz="2800" dirty="0" smtClean="0"/>
              <a:t>: </a:t>
            </a:r>
            <a:br>
              <a:rPr lang="en-US" sz="2800" dirty="0" smtClean="0"/>
            </a:br>
            <a:r>
              <a:rPr lang="en-US" sz="2800" dirty="0" err="1" smtClean="0"/>
              <a:t>Ya</a:t>
            </a:r>
            <a:r>
              <a:rPr lang="en-US" sz="2800" dirty="0" smtClean="0"/>
              <a:t> hay </a:t>
            </a:r>
            <a:r>
              <a:rPr lang="en-US" sz="2800" dirty="0" err="1" smtClean="0"/>
              <a:t>cl</a:t>
            </a:r>
            <a:r>
              <a:rPr lang="zh-CN" altLang="en-US" sz="2800" dirty="0" smtClean="0"/>
              <a:t>á</a:t>
            </a:r>
            <a:r>
              <a:rPr lang="en-US" sz="2800" dirty="0" err="1" smtClean="0"/>
              <a:t>usula</a:t>
            </a:r>
            <a:r>
              <a:rPr lang="en-US" sz="2800" dirty="0" smtClean="0"/>
              <a:t> en C. </a:t>
            </a:r>
            <a:r>
              <a:rPr lang="en-US" sz="2800" dirty="0" err="1" smtClean="0"/>
              <a:t>Banca</a:t>
            </a:r>
            <a:r>
              <a:rPr lang="en-US" sz="2800" dirty="0" smtClean="0"/>
              <a:t>. </a:t>
            </a:r>
            <a:r>
              <a:rPr lang="en-US" sz="2800" dirty="0" err="1" smtClean="0"/>
              <a:t>O</a:t>
            </a:r>
            <a:r>
              <a:rPr lang="en-US" sz="2800" dirty="0" err="1" smtClean="0"/>
              <a:t>tros</a:t>
            </a:r>
            <a:r>
              <a:rPr lang="en-US" sz="2800" dirty="0" smtClean="0"/>
              <a:t> </a:t>
            </a:r>
            <a:r>
              <a:rPr lang="en-US" sz="2800" dirty="0" err="1" smtClean="0"/>
              <a:t>convenios</a:t>
            </a:r>
            <a:r>
              <a:rPr lang="en-US" sz="2800" dirty="0" smtClean="0"/>
              <a:t> </a:t>
            </a:r>
            <a:r>
              <a:rPr lang="en-US" sz="2800" dirty="0" err="1" smtClean="0"/>
              <a:t>sectoriales</a:t>
            </a:r>
            <a:r>
              <a:rPr lang="en-US" sz="2800" dirty="0" smtClean="0"/>
              <a:t>:</a:t>
            </a:r>
          </a:p>
        </p:txBody>
      </p:sp>
      <p:sp>
        <p:nvSpPr>
          <p:cNvPr id="3075" name="Shape"/>
          <p:cNvSpPr>
            <a:spLocks noGrp="1"/>
          </p:cNvSpPr>
          <p:nvPr>
            <p:ph type="subTitle" idx="1"/>
          </p:nvPr>
        </p:nvSpPr>
        <p:spPr>
          <a:xfrm>
            <a:off x="-15552" y="3140968"/>
            <a:ext cx="6311344" cy="3168352"/>
          </a:xfrm>
          <a:prstGeom prst="rect">
            <a:avLst/>
          </a:prstGeom>
          <a:ln>
            <a:solidFill>
              <a:srgbClr val="FF0000"/>
            </a:solidFill>
          </a:ln>
        </p:spPr>
        <p:txBody>
          <a:bodyPr>
            <a:noAutofit/>
          </a:bodyPr>
          <a:lstStyle/>
          <a:p>
            <a:r>
              <a:rPr lang="en-US" sz="1800" b="1" dirty="0" err="1" smtClean="0">
                <a:solidFill>
                  <a:schemeClr val="tx2"/>
                </a:solidFill>
              </a:rPr>
              <a:t>Convenio</a:t>
            </a:r>
            <a:r>
              <a:rPr lang="en-US" sz="1800" b="1" dirty="0" smtClean="0">
                <a:solidFill>
                  <a:schemeClr val="tx2"/>
                </a:solidFill>
              </a:rPr>
              <a:t> </a:t>
            </a:r>
            <a:r>
              <a:rPr lang="en-US" sz="1800" b="1" dirty="0" err="1" smtClean="0">
                <a:solidFill>
                  <a:schemeClr val="tx2"/>
                </a:solidFill>
              </a:rPr>
              <a:t>Grandes</a:t>
            </a:r>
            <a:r>
              <a:rPr lang="en-US" sz="1800" b="1" dirty="0" smtClean="0">
                <a:solidFill>
                  <a:schemeClr val="tx2"/>
                </a:solidFill>
              </a:rPr>
              <a:t> </a:t>
            </a:r>
            <a:r>
              <a:rPr lang="en-US" sz="1800" b="1" dirty="0" err="1" smtClean="0">
                <a:solidFill>
                  <a:schemeClr val="tx2"/>
                </a:solidFill>
              </a:rPr>
              <a:t>Almacenes</a:t>
            </a:r>
            <a:r>
              <a:rPr lang="en-US" sz="1800" b="1" dirty="0" smtClean="0">
                <a:solidFill>
                  <a:schemeClr val="tx2"/>
                </a:solidFill>
              </a:rPr>
              <a:t> (9/5/2017) IKEA, CARRFOUR, EL Corte </a:t>
            </a:r>
            <a:r>
              <a:rPr lang="en-US" sz="1800" b="1" dirty="0" err="1" smtClean="0">
                <a:solidFill>
                  <a:schemeClr val="tx2"/>
                </a:solidFill>
              </a:rPr>
              <a:t>Ingl</a:t>
            </a:r>
            <a:r>
              <a:rPr lang="zh-CN" altLang="en-US" sz="1800" b="1" dirty="0" smtClean="0">
                <a:solidFill>
                  <a:schemeClr val="tx2"/>
                </a:solidFill>
              </a:rPr>
              <a:t>é</a:t>
            </a:r>
            <a:r>
              <a:rPr lang="en-US" sz="1800" b="1" dirty="0" smtClean="0">
                <a:solidFill>
                  <a:schemeClr val="tx2"/>
                </a:solidFill>
              </a:rPr>
              <a:t>s, FNAC, Leroy M., </a:t>
            </a:r>
            <a:r>
              <a:rPr lang="en-US" sz="1800" b="1" dirty="0" err="1" smtClean="0">
                <a:solidFill>
                  <a:schemeClr val="tx2"/>
                </a:solidFill>
              </a:rPr>
              <a:t>Alcampo</a:t>
            </a:r>
            <a:r>
              <a:rPr lang="en-US" sz="1800" b="1" dirty="0" smtClean="0">
                <a:solidFill>
                  <a:schemeClr val="tx2"/>
                </a:solidFill>
              </a:rPr>
              <a:t>...</a:t>
            </a:r>
          </a:p>
          <a:p>
            <a:r>
              <a:rPr lang="en-US" sz="1800" dirty="0" smtClean="0">
                <a:solidFill>
                  <a:schemeClr val="tx2"/>
                </a:solidFill>
              </a:rPr>
              <a:t>No se </a:t>
            </a:r>
            <a:r>
              <a:rPr lang="en-US" sz="1800" dirty="0" err="1" smtClean="0">
                <a:solidFill>
                  <a:schemeClr val="tx2"/>
                </a:solidFill>
              </a:rPr>
              <a:t>incluyó</a:t>
            </a:r>
            <a:r>
              <a:rPr lang="en-US" sz="1800" dirty="0" smtClean="0">
                <a:solidFill>
                  <a:schemeClr val="tx2"/>
                </a:solidFill>
              </a:rPr>
              <a:t> </a:t>
            </a:r>
            <a:r>
              <a:rPr lang="en-US" sz="1800" dirty="0" err="1" smtClean="0">
                <a:solidFill>
                  <a:schemeClr val="tx2"/>
                </a:solidFill>
              </a:rPr>
              <a:t>nuestra</a:t>
            </a:r>
            <a:r>
              <a:rPr lang="en-US" sz="1800" dirty="0" smtClean="0">
                <a:solidFill>
                  <a:schemeClr val="tx2"/>
                </a:solidFill>
              </a:rPr>
              <a:t> </a:t>
            </a:r>
            <a:r>
              <a:rPr lang="en-US" sz="1800" dirty="0" err="1" smtClean="0">
                <a:solidFill>
                  <a:schemeClr val="tx2"/>
                </a:solidFill>
              </a:rPr>
              <a:t>propuesta</a:t>
            </a:r>
            <a:r>
              <a:rPr lang="en-US" sz="1800" dirty="0" smtClean="0">
                <a:solidFill>
                  <a:schemeClr val="tx2"/>
                </a:solidFill>
              </a:rPr>
              <a:t>, </a:t>
            </a:r>
            <a:r>
              <a:rPr lang="en-US" sz="1800" dirty="0" err="1" smtClean="0">
                <a:solidFill>
                  <a:schemeClr val="tx2"/>
                </a:solidFill>
              </a:rPr>
              <a:t>pero</a:t>
            </a:r>
            <a:r>
              <a:rPr lang="en-US" sz="1800" dirty="0" smtClean="0">
                <a:solidFill>
                  <a:schemeClr val="tx2"/>
                </a:solidFill>
              </a:rPr>
              <a:t> </a:t>
            </a:r>
            <a:r>
              <a:rPr lang="en-US" sz="1800" dirty="0" err="1" smtClean="0">
                <a:solidFill>
                  <a:schemeClr val="tx2"/>
                </a:solidFill>
              </a:rPr>
              <a:t>logramos</a:t>
            </a:r>
            <a:r>
              <a:rPr lang="en-US" sz="1800" dirty="0" smtClean="0">
                <a:solidFill>
                  <a:schemeClr val="tx2"/>
                </a:solidFill>
              </a:rPr>
              <a:t> </a:t>
            </a:r>
            <a:r>
              <a:rPr lang="en-US" sz="1800" dirty="0" err="1" smtClean="0">
                <a:solidFill>
                  <a:schemeClr val="tx2"/>
                </a:solidFill>
              </a:rPr>
              <a:t>atención</a:t>
            </a:r>
            <a:r>
              <a:rPr lang="en-US" sz="1800" dirty="0" smtClean="0">
                <a:solidFill>
                  <a:schemeClr val="tx2"/>
                </a:solidFill>
              </a:rPr>
              <a:t> (</a:t>
            </a:r>
            <a:r>
              <a:rPr lang="en-US" sz="1800" dirty="0" err="1" smtClean="0">
                <a:solidFill>
                  <a:schemeClr val="tx2"/>
                </a:solidFill>
              </a:rPr>
              <a:t>también</a:t>
            </a:r>
            <a:r>
              <a:rPr lang="en-US" sz="1800" dirty="0" smtClean="0">
                <a:solidFill>
                  <a:schemeClr val="tx2"/>
                </a:solidFill>
              </a:rPr>
              <a:t> </a:t>
            </a:r>
            <a:r>
              <a:rPr lang="en-US" sz="1800" dirty="0" err="1" smtClean="0">
                <a:solidFill>
                  <a:schemeClr val="tx2"/>
                </a:solidFill>
              </a:rPr>
              <a:t>sindical</a:t>
            </a:r>
            <a:r>
              <a:rPr lang="en-US" sz="1800" dirty="0" smtClean="0">
                <a:solidFill>
                  <a:schemeClr val="tx2"/>
                </a:solidFill>
              </a:rPr>
              <a:t>) </a:t>
            </a:r>
            <a:r>
              <a:rPr lang="en-US" sz="1800" dirty="0" smtClean="0">
                <a:solidFill>
                  <a:schemeClr val="tx2"/>
                </a:solidFill>
              </a:rPr>
              <a:t>con </a:t>
            </a:r>
            <a:r>
              <a:rPr lang="en-US" sz="1800" dirty="0" err="1" smtClean="0">
                <a:solidFill>
                  <a:schemeClr val="tx2"/>
                </a:solidFill>
              </a:rPr>
              <a:t>nuestro</a:t>
            </a:r>
            <a:r>
              <a:rPr lang="en-US" sz="1800" dirty="0" smtClean="0">
                <a:solidFill>
                  <a:schemeClr val="tx2"/>
                </a:solidFill>
              </a:rPr>
              <a:t> </a:t>
            </a:r>
            <a:r>
              <a:rPr lang="en-US" sz="1800" dirty="0" err="1" smtClean="0">
                <a:solidFill>
                  <a:schemeClr val="tx2"/>
                </a:solidFill>
              </a:rPr>
              <a:t>argumento</a:t>
            </a:r>
            <a:r>
              <a:rPr lang="en-US" sz="1800" dirty="0" smtClean="0">
                <a:solidFill>
                  <a:schemeClr val="tx2"/>
                </a:solidFill>
              </a:rPr>
              <a:t> </a:t>
            </a:r>
            <a:r>
              <a:rPr lang="en-US" sz="1800" b="1" dirty="0" smtClean="0">
                <a:solidFill>
                  <a:schemeClr val="tx2"/>
                </a:solidFill>
              </a:rPr>
              <a:t>'</a:t>
            </a:r>
            <a:r>
              <a:rPr lang="en-US" sz="1800" b="1" dirty="0" err="1" smtClean="0">
                <a:solidFill>
                  <a:schemeClr val="tx2"/>
                </a:solidFill>
              </a:rPr>
              <a:t>Competividad</a:t>
            </a:r>
            <a:r>
              <a:rPr lang="en-US" sz="1800" b="1" dirty="0" smtClean="0">
                <a:solidFill>
                  <a:schemeClr val="tx2"/>
                </a:solidFill>
              </a:rPr>
              <a:t> </a:t>
            </a:r>
            <a:r>
              <a:rPr lang="en-US" sz="1800" b="1" dirty="0" err="1" smtClean="0">
                <a:solidFill>
                  <a:schemeClr val="tx2"/>
                </a:solidFill>
              </a:rPr>
              <a:t>responsable</a:t>
            </a:r>
            <a:r>
              <a:rPr lang="en-US" sz="1800" b="1" dirty="0" smtClean="0">
                <a:solidFill>
                  <a:schemeClr val="tx2"/>
                </a:solidFill>
              </a:rPr>
              <a:t>'</a:t>
            </a:r>
            <a:r>
              <a:rPr lang="en-US" sz="1800" dirty="0" smtClean="0">
                <a:solidFill>
                  <a:schemeClr val="tx2"/>
                </a:solidFill>
              </a:rPr>
              <a:t>, a  </a:t>
            </a:r>
            <a:r>
              <a:rPr lang="en-US" sz="1800" dirty="0" err="1" smtClean="0">
                <a:solidFill>
                  <a:schemeClr val="tx2"/>
                </a:solidFill>
              </a:rPr>
              <a:t>incluir</a:t>
            </a:r>
            <a:r>
              <a:rPr lang="en-US" sz="1800" dirty="0" smtClean="0">
                <a:solidFill>
                  <a:schemeClr val="tx2"/>
                </a:solidFill>
              </a:rPr>
              <a:t> en </a:t>
            </a:r>
            <a:r>
              <a:rPr lang="en-US" sz="1800" dirty="0" err="1" smtClean="0">
                <a:solidFill>
                  <a:schemeClr val="tx2"/>
                </a:solidFill>
              </a:rPr>
              <a:t>Observatorio</a:t>
            </a:r>
            <a:r>
              <a:rPr lang="en-US" sz="1800" dirty="0" smtClean="0">
                <a:solidFill>
                  <a:schemeClr val="tx2"/>
                </a:solidFill>
              </a:rPr>
              <a:t> </a:t>
            </a:r>
            <a:r>
              <a:rPr lang="en-US" sz="1800" dirty="0" err="1" smtClean="0">
                <a:solidFill>
                  <a:schemeClr val="tx2"/>
                </a:solidFill>
              </a:rPr>
              <a:t>Sectorial</a:t>
            </a:r>
            <a:r>
              <a:rPr lang="en-US" sz="1800" dirty="0" smtClean="0">
                <a:solidFill>
                  <a:schemeClr val="tx2"/>
                </a:solidFill>
              </a:rPr>
              <a:t> (</a:t>
            </a:r>
            <a:r>
              <a:rPr lang="en-US" sz="1800" dirty="0" err="1" smtClean="0">
                <a:solidFill>
                  <a:schemeClr val="tx2"/>
                </a:solidFill>
              </a:rPr>
              <a:t>sectorialmente</a:t>
            </a:r>
            <a:r>
              <a:rPr lang="en-US" sz="1800" dirty="0" smtClean="0">
                <a:solidFill>
                  <a:schemeClr val="tx2"/>
                </a:solidFill>
              </a:rPr>
              <a:t>, </a:t>
            </a:r>
            <a:r>
              <a:rPr lang="en-US" sz="1800" dirty="0" err="1" smtClean="0">
                <a:solidFill>
                  <a:schemeClr val="tx2"/>
                </a:solidFill>
              </a:rPr>
              <a:t>mejor</a:t>
            </a:r>
            <a:r>
              <a:rPr lang="en-US" sz="1800" dirty="0" smtClean="0">
                <a:solidFill>
                  <a:schemeClr val="tx2"/>
                </a:solidFill>
              </a:rPr>
              <a:t> </a:t>
            </a:r>
            <a:r>
              <a:rPr lang="en-US" sz="1800" dirty="0" err="1" smtClean="0">
                <a:solidFill>
                  <a:schemeClr val="tx2"/>
                </a:solidFill>
              </a:rPr>
              <a:t>visualización</a:t>
            </a:r>
            <a:r>
              <a:rPr lang="en-US" sz="1800" dirty="0" smtClean="0">
                <a:solidFill>
                  <a:schemeClr val="tx2"/>
                </a:solidFill>
              </a:rPr>
              <a:t> de la </a:t>
            </a:r>
            <a:r>
              <a:rPr lang="en-US" sz="1800" b="1" u="sng" dirty="0" err="1" smtClean="0">
                <a:solidFill>
                  <a:schemeClr val="tx2"/>
                </a:solidFill>
              </a:rPr>
              <a:t>comparabilidad</a:t>
            </a:r>
            <a:r>
              <a:rPr lang="en-US" sz="1800" dirty="0" smtClean="0">
                <a:solidFill>
                  <a:schemeClr val="tx2"/>
                </a:solidFill>
              </a:rPr>
              <a:t>)</a:t>
            </a:r>
          </a:p>
          <a:p>
            <a:r>
              <a:rPr lang="en-US" sz="2000" dirty="0" smtClean="0">
                <a:solidFill>
                  <a:schemeClr val="tx2"/>
                </a:solidFill>
              </a:rPr>
              <a:t>Contra </a:t>
            </a:r>
            <a:r>
              <a:rPr lang="en-US" sz="2000" b="1" dirty="0" smtClean="0">
                <a:solidFill>
                  <a:schemeClr val="tx2"/>
                </a:solidFill>
              </a:rPr>
              <a:t>Dumping</a:t>
            </a:r>
            <a:r>
              <a:rPr lang="en-US" sz="2000" dirty="0" smtClean="0">
                <a:solidFill>
                  <a:schemeClr val="tx2"/>
                </a:solidFill>
              </a:rPr>
              <a:t> </a:t>
            </a:r>
            <a:r>
              <a:rPr lang="en-US" sz="2000" dirty="0" err="1" smtClean="0">
                <a:solidFill>
                  <a:schemeClr val="tx2"/>
                </a:solidFill>
              </a:rPr>
              <a:t>laboral</a:t>
            </a:r>
            <a:r>
              <a:rPr lang="en-US" sz="2000" dirty="0" smtClean="0">
                <a:solidFill>
                  <a:schemeClr val="tx2"/>
                </a:solidFill>
              </a:rPr>
              <a:t>, fiscal, </a:t>
            </a:r>
            <a:r>
              <a:rPr lang="en-US" sz="2000" dirty="0" err="1" smtClean="0">
                <a:solidFill>
                  <a:schemeClr val="tx2"/>
                </a:solidFill>
              </a:rPr>
              <a:t>medioambiental</a:t>
            </a:r>
            <a:r>
              <a:rPr lang="en-US" sz="2000" dirty="0" smtClean="0">
                <a:solidFill>
                  <a:schemeClr val="tx2"/>
                </a:solidFill>
              </a:rPr>
              <a:t>, </a:t>
            </a:r>
            <a:r>
              <a:rPr lang="en-US" sz="2000" dirty="0" err="1" smtClean="0">
                <a:solidFill>
                  <a:schemeClr val="tx2"/>
                </a:solidFill>
              </a:rPr>
              <a:t>clientes</a:t>
            </a:r>
            <a:r>
              <a:rPr lang="en-US" sz="2000" dirty="0" smtClean="0">
                <a:solidFill>
                  <a:schemeClr val="tx2"/>
                </a:solidFill>
              </a:rPr>
              <a:t> …</a:t>
            </a:r>
          </a:p>
          <a:p>
            <a:endParaRPr lang="en-US" sz="1200" dirty="0" smtClean="0">
              <a:solidFill>
                <a:schemeClr val="tx2"/>
              </a:solidFill>
            </a:endParaRPr>
          </a:p>
          <a:p>
            <a:r>
              <a:rPr lang="en-US" sz="2000" dirty="0" smtClean="0">
                <a:solidFill>
                  <a:schemeClr val="tx2"/>
                </a:solidFill>
              </a:rPr>
              <a:t>(Nota: </a:t>
            </a:r>
            <a:r>
              <a:rPr lang="en-US" sz="2000" dirty="0" err="1" smtClean="0">
                <a:solidFill>
                  <a:schemeClr val="tx2"/>
                </a:solidFill>
              </a:rPr>
              <a:t>criterios</a:t>
            </a:r>
            <a:r>
              <a:rPr lang="en-US" sz="2000" dirty="0" smtClean="0">
                <a:solidFill>
                  <a:schemeClr val="tx2"/>
                </a:solidFill>
              </a:rPr>
              <a:t> RSE </a:t>
            </a:r>
            <a:r>
              <a:rPr lang="en-US" sz="2000" dirty="0" err="1" smtClean="0">
                <a:solidFill>
                  <a:schemeClr val="tx2"/>
                </a:solidFill>
              </a:rPr>
              <a:t>aprobados</a:t>
            </a:r>
            <a:r>
              <a:rPr lang="en-US" sz="2000" dirty="0" smtClean="0">
                <a:solidFill>
                  <a:schemeClr val="tx2"/>
                </a:solidFill>
              </a:rPr>
              <a:t> </a:t>
            </a:r>
            <a:r>
              <a:rPr lang="en-US" sz="2000" dirty="0" err="1" smtClean="0">
                <a:solidFill>
                  <a:schemeClr val="tx2"/>
                </a:solidFill>
              </a:rPr>
              <a:t>por</a:t>
            </a:r>
            <a:r>
              <a:rPr lang="en-US" sz="2000" dirty="0" smtClean="0">
                <a:solidFill>
                  <a:schemeClr val="tx2"/>
                </a:solidFill>
              </a:rPr>
              <a:t> la </a:t>
            </a:r>
            <a:r>
              <a:rPr lang="en-US" sz="2000" b="1" dirty="0" err="1" smtClean="0">
                <a:solidFill>
                  <a:schemeClr val="tx2"/>
                </a:solidFill>
              </a:rPr>
              <a:t>Ejecutiva</a:t>
            </a:r>
            <a:r>
              <a:rPr lang="en-US" sz="2000" b="1" dirty="0" smtClean="0">
                <a:solidFill>
                  <a:schemeClr val="tx2"/>
                </a:solidFill>
              </a:rPr>
              <a:t> de CCOO en 2011</a:t>
            </a:r>
            <a:r>
              <a:rPr lang="en-US" sz="2000" dirty="0" smtClean="0">
                <a:solidFill>
                  <a:schemeClr val="tx2"/>
                </a:solidFill>
              </a:rPr>
              <a:t>) </a:t>
            </a:r>
          </a:p>
        </p:txBody>
      </p:sp>
      <p:pic>
        <p:nvPicPr>
          <p:cNvPr id="3076" name="Picture"/>
          <p:cNvPicPr/>
          <p:nvPr/>
        </p:nvPicPr>
        <p:blipFill>
          <a:blip r:embed="rId2" cstate="print"/>
          <a:stretch>
            <a:fillRect/>
          </a:stretch>
        </p:blipFill>
        <p:spPr>
          <a:xfrm>
            <a:off x="6357156" y="188640"/>
            <a:ext cx="3510439" cy="5605145"/>
          </a:xfrm>
          <a:prstGeom prst="rect">
            <a:avLst/>
          </a:prstGeom>
          <a:noFill/>
          <a:ln>
            <a:noFill/>
          </a:ln>
        </p:spPr>
      </p:pic>
      <p:pic>
        <p:nvPicPr>
          <p:cNvPr id="3077" name="Picture"/>
          <p:cNvPicPr/>
          <p:nvPr/>
        </p:nvPicPr>
        <p:blipFill>
          <a:blip r:embed="rId3" cstate="print"/>
          <a:stretch>
            <a:fillRect/>
          </a:stretch>
        </p:blipFill>
        <p:spPr>
          <a:xfrm>
            <a:off x="128464" y="116632"/>
            <a:ext cx="936104" cy="576064"/>
          </a:xfrm>
          <a:prstGeom prst="rect">
            <a:avLst/>
          </a:prstGeom>
          <a:noFill/>
          <a:ln>
            <a:noFill/>
          </a:ln>
        </p:spPr>
      </p:pic>
      <p:sp>
        <p:nvSpPr>
          <p:cNvPr id="6" name="5 Rectángulo"/>
          <p:cNvSpPr/>
          <p:nvPr/>
        </p:nvSpPr>
        <p:spPr>
          <a:xfrm>
            <a:off x="1136576" y="169476"/>
            <a:ext cx="5097016" cy="523220"/>
          </a:xfrm>
          <a:prstGeom prst="rect">
            <a:avLst/>
          </a:prstGeom>
          <a:solidFill>
            <a:srgbClr val="FF0000"/>
          </a:solidFill>
        </p:spPr>
        <p:txBody>
          <a:bodyPr wrap="square">
            <a:spAutoFit/>
          </a:bodyPr>
          <a:lstStyle/>
          <a:p>
            <a:r>
              <a:rPr lang="es-ES" sz="2800" b="1" dirty="0" smtClean="0">
                <a:solidFill>
                  <a:schemeClr val="bg1"/>
                </a:solidFill>
              </a:rPr>
              <a:t>Propuestas </a:t>
            </a:r>
            <a:r>
              <a:rPr lang="es-ES" sz="2800" b="1" dirty="0" err="1" smtClean="0">
                <a:solidFill>
                  <a:schemeClr val="bg1"/>
                </a:solidFill>
              </a:rPr>
              <a:t>KPI’s</a:t>
            </a:r>
            <a:r>
              <a:rPr lang="es-ES" sz="2800" b="1" dirty="0" smtClean="0">
                <a:solidFill>
                  <a:schemeClr val="bg1"/>
                </a:solidFill>
              </a:rPr>
              <a:t> + acción sindical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p:cNvSpPr>
            <a:spLocks noGrp="1"/>
          </p:cNvSpPr>
          <p:nvPr>
            <p:ph type="ctrTitle"/>
          </p:nvPr>
        </p:nvSpPr>
        <p:spPr>
          <a:xfrm>
            <a:off x="1" y="1036955"/>
            <a:ext cx="6177136" cy="2066290"/>
          </a:xfrm>
          <a:prstGeom prst="rect">
            <a:avLst/>
          </a:prstGeom>
        </p:spPr>
        <p:txBody>
          <a:bodyPr>
            <a:normAutofit fontScale="90000"/>
          </a:bodyPr>
          <a:lstStyle/>
          <a:p>
            <a:r>
              <a:rPr lang="en-US" sz="2800" dirty="0" err="1" smtClean="0"/>
              <a:t>Línea</a:t>
            </a:r>
            <a:r>
              <a:rPr lang="en-US" sz="2800" dirty="0" smtClean="0"/>
              <a:t> de </a:t>
            </a:r>
            <a:r>
              <a:rPr lang="en-US" sz="2800" dirty="0" err="1" smtClean="0"/>
              <a:t>acción</a:t>
            </a:r>
            <a:r>
              <a:rPr lang="en-US" sz="2800" dirty="0" smtClean="0"/>
              <a:t> </a:t>
            </a:r>
            <a:r>
              <a:rPr lang="en-US" sz="2800" dirty="0" err="1" smtClean="0"/>
              <a:t>Informaci</a:t>
            </a:r>
            <a:r>
              <a:rPr lang="zh-CN" altLang="en-US" sz="2800" dirty="0" smtClean="0"/>
              <a:t>ó</a:t>
            </a:r>
            <a:r>
              <a:rPr lang="en-US" sz="2800" dirty="0" smtClean="0"/>
              <a:t>n No </a:t>
            </a:r>
            <a:r>
              <a:rPr lang="en-US" sz="2800" dirty="0" err="1" smtClean="0"/>
              <a:t>Financiera</a:t>
            </a:r>
            <a:r>
              <a:rPr lang="en-US" sz="2800" dirty="0" smtClean="0"/>
              <a:t> /RSE en </a:t>
            </a:r>
            <a:r>
              <a:rPr lang="en-US" sz="2800" b="1" dirty="0" err="1" smtClean="0"/>
              <a:t>Convenios</a:t>
            </a:r>
            <a:r>
              <a:rPr lang="en-US" sz="2800" b="1" dirty="0" smtClean="0"/>
              <a:t> (</a:t>
            </a:r>
            <a:r>
              <a:rPr lang="en-US" sz="2800" b="1" dirty="0" err="1" smtClean="0"/>
              <a:t>Participación</a:t>
            </a:r>
            <a:r>
              <a:rPr lang="en-US" sz="2800" b="1" dirty="0" smtClean="0"/>
              <a:t> y </a:t>
            </a:r>
            <a:r>
              <a:rPr lang="en-US" sz="2800" b="1" dirty="0" err="1" smtClean="0"/>
              <a:t>Derechos</a:t>
            </a:r>
            <a:r>
              <a:rPr lang="en-US" sz="2800" b="1" dirty="0" smtClean="0"/>
              <a:t> </a:t>
            </a:r>
            <a:r>
              <a:rPr lang="en-US" sz="2800" b="1" dirty="0" err="1" smtClean="0"/>
              <a:t>Información</a:t>
            </a:r>
            <a:r>
              <a:rPr lang="en-US" sz="2800" b="1" dirty="0" smtClean="0"/>
              <a:t>)</a:t>
            </a:r>
            <a:r>
              <a:rPr lang="en-US" sz="2800" dirty="0" smtClean="0"/>
              <a:t>: </a:t>
            </a:r>
            <a:br>
              <a:rPr lang="en-US" sz="2800" dirty="0" smtClean="0"/>
            </a:br>
            <a:r>
              <a:rPr lang="en-US" sz="2800" dirty="0" err="1" smtClean="0"/>
              <a:t>Ya</a:t>
            </a:r>
            <a:r>
              <a:rPr lang="en-US" sz="2800" dirty="0" smtClean="0"/>
              <a:t> hay </a:t>
            </a:r>
            <a:r>
              <a:rPr lang="en-US" sz="2800" dirty="0" err="1" smtClean="0"/>
              <a:t>cl</a:t>
            </a:r>
            <a:r>
              <a:rPr lang="zh-CN" altLang="en-US" sz="2800" dirty="0" smtClean="0"/>
              <a:t>á</a:t>
            </a:r>
            <a:r>
              <a:rPr lang="en-US" sz="2800" dirty="0" err="1" smtClean="0"/>
              <a:t>usula</a:t>
            </a:r>
            <a:r>
              <a:rPr lang="en-US" sz="2800" dirty="0" smtClean="0"/>
              <a:t> en C. </a:t>
            </a:r>
            <a:r>
              <a:rPr lang="en-US" sz="2800" dirty="0" err="1" smtClean="0"/>
              <a:t>Banca</a:t>
            </a:r>
            <a:r>
              <a:rPr lang="en-US" sz="2800" dirty="0" smtClean="0"/>
              <a:t>. </a:t>
            </a:r>
            <a:r>
              <a:rPr lang="en-US" sz="2800" dirty="0" err="1" smtClean="0"/>
              <a:t>O</a:t>
            </a:r>
            <a:r>
              <a:rPr lang="en-US" sz="2800" dirty="0" err="1" smtClean="0"/>
              <a:t>tros</a:t>
            </a:r>
            <a:r>
              <a:rPr lang="en-US" sz="2800" dirty="0" smtClean="0"/>
              <a:t> </a:t>
            </a:r>
            <a:r>
              <a:rPr lang="en-US" sz="2800" dirty="0" err="1" smtClean="0"/>
              <a:t>convenios</a:t>
            </a:r>
            <a:r>
              <a:rPr lang="en-US" sz="2800" dirty="0" smtClean="0"/>
              <a:t> </a:t>
            </a:r>
            <a:r>
              <a:rPr lang="en-US" sz="2800" dirty="0" err="1" smtClean="0"/>
              <a:t>sectoriales</a:t>
            </a:r>
            <a:r>
              <a:rPr lang="en-US" sz="2800" dirty="0" smtClean="0"/>
              <a:t>:</a:t>
            </a:r>
          </a:p>
        </p:txBody>
      </p:sp>
      <p:sp>
        <p:nvSpPr>
          <p:cNvPr id="3075" name="Shape"/>
          <p:cNvSpPr>
            <a:spLocks noGrp="1"/>
          </p:cNvSpPr>
          <p:nvPr>
            <p:ph type="subTitle" idx="1"/>
          </p:nvPr>
        </p:nvSpPr>
        <p:spPr>
          <a:xfrm>
            <a:off x="-15552" y="3140968"/>
            <a:ext cx="6311344" cy="3168352"/>
          </a:xfrm>
          <a:prstGeom prst="rect">
            <a:avLst/>
          </a:prstGeom>
          <a:ln>
            <a:solidFill>
              <a:srgbClr val="FF0000"/>
            </a:solidFill>
          </a:ln>
        </p:spPr>
        <p:txBody>
          <a:bodyPr>
            <a:noAutofit/>
          </a:bodyPr>
          <a:lstStyle/>
          <a:p>
            <a:r>
              <a:rPr lang="en-US" sz="1800" b="1" dirty="0" err="1" smtClean="0">
                <a:solidFill>
                  <a:schemeClr val="tx2"/>
                </a:solidFill>
              </a:rPr>
              <a:t>Convenio</a:t>
            </a:r>
            <a:r>
              <a:rPr lang="en-US" sz="1800" b="1" dirty="0" smtClean="0">
                <a:solidFill>
                  <a:schemeClr val="tx2"/>
                </a:solidFill>
              </a:rPr>
              <a:t> </a:t>
            </a:r>
            <a:r>
              <a:rPr lang="en-US" sz="1800" b="1" dirty="0" err="1" smtClean="0">
                <a:solidFill>
                  <a:schemeClr val="tx2"/>
                </a:solidFill>
              </a:rPr>
              <a:t>Grandes</a:t>
            </a:r>
            <a:r>
              <a:rPr lang="en-US" sz="1800" b="1" dirty="0" smtClean="0">
                <a:solidFill>
                  <a:schemeClr val="tx2"/>
                </a:solidFill>
              </a:rPr>
              <a:t> </a:t>
            </a:r>
            <a:r>
              <a:rPr lang="en-US" sz="1800" b="1" dirty="0" err="1" smtClean="0">
                <a:solidFill>
                  <a:schemeClr val="tx2"/>
                </a:solidFill>
              </a:rPr>
              <a:t>Almacenes</a:t>
            </a:r>
            <a:r>
              <a:rPr lang="en-US" sz="1800" b="1" dirty="0" smtClean="0">
                <a:solidFill>
                  <a:schemeClr val="tx2"/>
                </a:solidFill>
              </a:rPr>
              <a:t> (9/5/2017) IKEA, CARRFOUR, EL Corte </a:t>
            </a:r>
            <a:r>
              <a:rPr lang="en-US" sz="1800" b="1" dirty="0" err="1" smtClean="0">
                <a:solidFill>
                  <a:schemeClr val="tx2"/>
                </a:solidFill>
              </a:rPr>
              <a:t>Ingl</a:t>
            </a:r>
            <a:r>
              <a:rPr lang="zh-CN" altLang="en-US" sz="1800" b="1" dirty="0" smtClean="0">
                <a:solidFill>
                  <a:schemeClr val="tx2"/>
                </a:solidFill>
              </a:rPr>
              <a:t>é</a:t>
            </a:r>
            <a:r>
              <a:rPr lang="en-US" sz="1800" b="1" dirty="0" smtClean="0">
                <a:solidFill>
                  <a:schemeClr val="tx2"/>
                </a:solidFill>
              </a:rPr>
              <a:t>s, FNAC, Leroy M., </a:t>
            </a:r>
            <a:r>
              <a:rPr lang="en-US" sz="1800" b="1" dirty="0" err="1" smtClean="0">
                <a:solidFill>
                  <a:schemeClr val="tx2"/>
                </a:solidFill>
              </a:rPr>
              <a:t>Alcampo</a:t>
            </a:r>
            <a:r>
              <a:rPr lang="en-US" sz="1800" b="1" dirty="0" smtClean="0">
                <a:solidFill>
                  <a:schemeClr val="tx2"/>
                </a:solidFill>
              </a:rPr>
              <a:t>...</a:t>
            </a:r>
          </a:p>
          <a:p>
            <a:r>
              <a:rPr lang="en-US" sz="1800" dirty="0" smtClean="0">
                <a:solidFill>
                  <a:schemeClr val="tx2"/>
                </a:solidFill>
              </a:rPr>
              <a:t>No se </a:t>
            </a:r>
            <a:r>
              <a:rPr lang="en-US" sz="1800" dirty="0" err="1" smtClean="0">
                <a:solidFill>
                  <a:schemeClr val="tx2"/>
                </a:solidFill>
              </a:rPr>
              <a:t>incluyó</a:t>
            </a:r>
            <a:r>
              <a:rPr lang="en-US" sz="1800" dirty="0" smtClean="0">
                <a:solidFill>
                  <a:schemeClr val="tx2"/>
                </a:solidFill>
              </a:rPr>
              <a:t> </a:t>
            </a:r>
            <a:r>
              <a:rPr lang="en-US" sz="1800" dirty="0" err="1" smtClean="0">
                <a:solidFill>
                  <a:schemeClr val="tx2"/>
                </a:solidFill>
              </a:rPr>
              <a:t>nuestra</a:t>
            </a:r>
            <a:r>
              <a:rPr lang="en-US" sz="1800" dirty="0" smtClean="0">
                <a:solidFill>
                  <a:schemeClr val="tx2"/>
                </a:solidFill>
              </a:rPr>
              <a:t> </a:t>
            </a:r>
            <a:r>
              <a:rPr lang="en-US" sz="1800" dirty="0" err="1" smtClean="0">
                <a:solidFill>
                  <a:schemeClr val="tx2"/>
                </a:solidFill>
              </a:rPr>
              <a:t>propuesta</a:t>
            </a:r>
            <a:r>
              <a:rPr lang="en-US" sz="1800" dirty="0" smtClean="0">
                <a:solidFill>
                  <a:schemeClr val="tx2"/>
                </a:solidFill>
              </a:rPr>
              <a:t>, </a:t>
            </a:r>
            <a:r>
              <a:rPr lang="en-US" sz="1800" dirty="0" err="1" smtClean="0">
                <a:solidFill>
                  <a:schemeClr val="tx2"/>
                </a:solidFill>
              </a:rPr>
              <a:t>pero</a:t>
            </a:r>
            <a:r>
              <a:rPr lang="en-US" sz="1800" dirty="0" smtClean="0">
                <a:solidFill>
                  <a:schemeClr val="tx2"/>
                </a:solidFill>
              </a:rPr>
              <a:t> </a:t>
            </a:r>
            <a:r>
              <a:rPr lang="en-US" sz="1800" dirty="0" err="1" smtClean="0">
                <a:solidFill>
                  <a:schemeClr val="tx2"/>
                </a:solidFill>
              </a:rPr>
              <a:t>logramos</a:t>
            </a:r>
            <a:r>
              <a:rPr lang="en-US" sz="1800" dirty="0" smtClean="0">
                <a:solidFill>
                  <a:schemeClr val="tx2"/>
                </a:solidFill>
              </a:rPr>
              <a:t> </a:t>
            </a:r>
            <a:r>
              <a:rPr lang="en-US" sz="1800" dirty="0" err="1" smtClean="0">
                <a:solidFill>
                  <a:schemeClr val="tx2"/>
                </a:solidFill>
              </a:rPr>
              <a:t>atención</a:t>
            </a:r>
            <a:r>
              <a:rPr lang="en-US" sz="1800" dirty="0" smtClean="0">
                <a:solidFill>
                  <a:schemeClr val="tx2"/>
                </a:solidFill>
              </a:rPr>
              <a:t> (</a:t>
            </a:r>
            <a:r>
              <a:rPr lang="en-US" sz="1800" dirty="0" err="1" smtClean="0">
                <a:solidFill>
                  <a:schemeClr val="tx2"/>
                </a:solidFill>
              </a:rPr>
              <a:t>también</a:t>
            </a:r>
            <a:r>
              <a:rPr lang="en-US" sz="1800" dirty="0" smtClean="0">
                <a:solidFill>
                  <a:schemeClr val="tx2"/>
                </a:solidFill>
              </a:rPr>
              <a:t> </a:t>
            </a:r>
            <a:r>
              <a:rPr lang="en-US" sz="1800" dirty="0" err="1" smtClean="0">
                <a:solidFill>
                  <a:schemeClr val="tx2"/>
                </a:solidFill>
              </a:rPr>
              <a:t>sindical</a:t>
            </a:r>
            <a:r>
              <a:rPr lang="en-US" sz="1800" dirty="0" smtClean="0">
                <a:solidFill>
                  <a:schemeClr val="tx2"/>
                </a:solidFill>
              </a:rPr>
              <a:t>) </a:t>
            </a:r>
            <a:r>
              <a:rPr lang="en-US" sz="1800" dirty="0" smtClean="0">
                <a:solidFill>
                  <a:schemeClr val="tx2"/>
                </a:solidFill>
              </a:rPr>
              <a:t>con </a:t>
            </a:r>
            <a:r>
              <a:rPr lang="en-US" sz="1800" dirty="0" err="1" smtClean="0">
                <a:solidFill>
                  <a:schemeClr val="tx2"/>
                </a:solidFill>
              </a:rPr>
              <a:t>nuestro</a:t>
            </a:r>
            <a:r>
              <a:rPr lang="en-US" sz="1800" dirty="0" smtClean="0">
                <a:solidFill>
                  <a:schemeClr val="tx2"/>
                </a:solidFill>
              </a:rPr>
              <a:t> </a:t>
            </a:r>
            <a:r>
              <a:rPr lang="en-US" sz="1800" dirty="0" err="1" smtClean="0">
                <a:solidFill>
                  <a:schemeClr val="tx2"/>
                </a:solidFill>
              </a:rPr>
              <a:t>argumento</a:t>
            </a:r>
            <a:r>
              <a:rPr lang="en-US" sz="1800" dirty="0" smtClean="0">
                <a:solidFill>
                  <a:schemeClr val="tx2"/>
                </a:solidFill>
              </a:rPr>
              <a:t> </a:t>
            </a:r>
            <a:r>
              <a:rPr lang="en-US" sz="1800" b="1" dirty="0" smtClean="0">
                <a:solidFill>
                  <a:schemeClr val="tx2"/>
                </a:solidFill>
              </a:rPr>
              <a:t>'</a:t>
            </a:r>
            <a:r>
              <a:rPr lang="en-US" sz="1800" b="1" dirty="0" err="1" smtClean="0">
                <a:solidFill>
                  <a:schemeClr val="tx2"/>
                </a:solidFill>
              </a:rPr>
              <a:t>Competividad</a:t>
            </a:r>
            <a:r>
              <a:rPr lang="en-US" sz="1800" b="1" dirty="0" smtClean="0">
                <a:solidFill>
                  <a:schemeClr val="tx2"/>
                </a:solidFill>
              </a:rPr>
              <a:t> </a:t>
            </a:r>
            <a:r>
              <a:rPr lang="en-US" sz="1800" b="1" dirty="0" err="1" smtClean="0">
                <a:solidFill>
                  <a:schemeClr val="tx2"/>
                </a:solidFill>
              </a:rPr>
              <a:t>responsable</a:t>
            </a:r>
            <a:r>
              <a:rPr lang="en-US" sz="1800" b="1" dirty="0" smtClean="0">
                <a:solidFill>
                  <a:schemeClr val="tx2"/>
                </a:solidFill>
              </a:rPr>
              <a:t>'</a:t>
            </a:r>
            <a:r>
              <a:rPr lang="en-US" sz="1800" dirty="0" smtClean="0">
                <a:solidFill>
                  <a:schemeClr val="tx2"/>
                </a:solidFill>
              </a:rPr>
              <a:t>, a  </a:t>
            </a:r>
            <a:r>
              <a:rPr lang="en-US" sz="1800" dirty="0" err="1" smtClean="0">
                <a:solidFill>
                  <a:schemeClr val="tx2"/>
                </a:solidFill>
              </a:rPr>
              <a:t>incluir</a:t>
            </a:r>
            <a:r>
              <a:rPr lang="en-US" sz="1800" dirty="0" smtClean="0">
                <a:solidFill>
                  <a:schemeClr val="tx2"/>
                </a:solidFill>
              </a:rPr>
              <a:t> en </a:t>
            </a:r>
            <a:r>
              <a:rPr lang="en-US" sz="1800" dirty="0" err="1" smtClean="0">
                <a:solidFill>
                  <a:schemeClr val="tx2"/>
                </a:solidFill>
              </a:rPr>
              <a:t>Observatorio</a:t>
            </a:r>
            <a:r>
              <a:rPr lang="en-US" sz="1800" dirty="0" smtClean="0">
                <a:solidFill>
                  <a:schemeClr val="tx2"/>
                </a:solidFill>
              </a:rPr>
              <a:t> </a:t>
            </a:r>
            <a:r>
              <a:rPr lang="en-US" sz="1800" dirty="0" err="1" smtClean="0">
                <a:solidFill>
                  <a:schemeClr val="tx2"/>
                </a:solidFill>
              </a:rPr>
              <a:t>Sectorial</a:t>
            </a:r>
            <a:r>
              <a:rPr lang="en-US" sz="1800" dirty="0" smtClean="0">
                <a:solidFill>
                  <a:schemeClr val="tx2"/>
                </a:solidFill>
              </a:rPr>
              <a:t> (</a:t>
            </a:r>
            <a:r>
              <a:rPr lang="en-US" sz="1800" dirty="0" err="1" smtClean="0">
                <a:solidFill>
                  <a:schemeClr val="tx2"/>
                </a:solidFill>
              </a:rPr>
              <a:t>sectorialmente</a:t>
            </a:r>
            <a:r>
              <a:rPr lang="en-US" sz="1800" dirty="0" smtClean="0">
                <a:solidFill>
                  <a:schemeClr val="tx2"/>
                </a:solidFill>
              </a:rPr>
              <a:t>, </a:t>
            </a:r>
            <a:r>
              <a:rPr lang="en-US" sz="1800" dirty="0" err="1" smtClean="0">
                <a:solidFill>
                  <a:schemeClr val="tx2"/>
                </a:solidFill>
              </a:rPr>
              <a:t>mejor</a:t>
            </a:r>
            <a:r>
              <a:rPr lang="en-US" sz="1800" dirty="0" smtClean="0">
                <a:solidFill>
                  <a:schemeClr val="tx2"/>
                </a:solidFill>
              </a:rPr>
              <a:t> </a:t>
            </a:r>
            <a:r>
              <a:rPr lang="en-US" sz="1800" dirty="0" err="1" smtClean="0">
                <a:solidFill>
                  <a:schemeClr val="tx2"/>
                </a:solidFill>
              </a:rPr>
              <a:t>visualización</a:t>
            </a:r>
            <a:r>
              <a:rPr lang="en-US" sz="1800" dirty="0" smtClean="0">
                <a:solidFill>
                  <a:schemeClr val="tx2"/>
                </a:solidFill>
              </a:rPr>
              <a:t> de la </a:t>
            </a:r>
            <a:r>
              <a:rPr lang="en-US" sz="1800" b="1" u="sng" dirty="0" err="1" smtClean="0">
                <a:solidFill>
                  <a:schemeClr val="tx2"/>
                </a:solidFill>
              </a:rPr>
              <a:t>comparabilidad</a:t>
            </a:r>
            <a:r>
              <a:rPr lang="en-US" sz="1800" dirty="0" smtClean="0">
                <a:solidFill>
                  <a:schemeClr val="tx2"/>
                </a:solidFill>
              </a:rPr>
              <a:t>)</a:t>
            </a:r>
          </a:p>
          <a:p>
            <a:r>
              <a:rPr lang="en-US" sz="2000" dirty="0" smtClean="0">
                <a:solidFill>
                  <a:schemeClr val="tx2"/>
                </a:solidFill>
              </a:rPr>
              <a:t>Contra </a:t>
            </a:r>
            <a:r>
              <a:rPr lang="en-US" sz="2000" b="1" dirty="0" smtClean="0">
                <a:solidFill>
                  <a:schemeClr val="tx2"/>
                </a:solidFill>
              </a:rPr>
              <a:t>Dumping</a:t>
            </a:r>
            <a:r>
              <a:rPr lang="en-US" sz="2000" dirty="0" smtClean="0">
                <a:solidFill>
                  <a:schemeClr val="tx2"/>
                </a:solidFill>
              </a:rPr>
              <a:t> </a:t>
            </a:r>
            <a:r>
              <a:rPr lang="en-US" sz="2000" dirty="0" err="1" smtClean="0">
                <a:solidFill>
                  <a:schemeClr val="tx2"/>
                </a:solidFill>
              </a:rPr>
              <a:t>laboral</a:t>
            </a:r>
            <a:r>
              <a:rPr lang="en-US" sz="2000" dirty="0" smtClean="0">
                <a:solidFill>
                  <a:schemeClr val="tx2"/>
                </a:solidFill>
              </a:rPr>
              <a:t>, fiscal, </a:t>
            </a:r>
            <a:r>
              <a:rPr lang="en-US" sz="2000" dirty="0" err="1" smtClean="0">
                <a:solidFill>
                  <a:schemeClr val="tx2"/>
                </a:solidFill>
              </a:rPr>
              <a:t>medioambiental</a:t>
            </a:r>
            <a:r>
              <a:rPr lang="en-US" sz="2000" dirty="0" smtClean="0">
                <a:solidFill>
                  <a:schemeClr val="tx2"/>
                </a:solidFill>
              </a:rPr>
              <a:t>, </a:t>
            </a:r>
            <a:r>
              <a:rPr lang="en-US" sz="2000" dirty="0" err="1" smtClean="0">
                <a:solidFill>
                  <a:schemeClr val="tx2"/>
                </a:solidFill>
              </a:rPr>
              <a:t>clientes</a:t>
            </a:r>
            <a:r>
              <a:rPr lang="en-US" sz="2000" dirty="0" smtClean="0">
                <a:solidFill>
                  <a:schemeClr val="tx2"/>
                </a:solidFill>
              </a:rPr>
              <a:t> …</a:t>
            </a:r>
          </a:p>
          <a:p>
            <a:endParaRPr lang="en-US" sz="1200" dirty="0" smtClean="0">
              <a:solidFill>
                <a:schemeClr val="tx2"/>
              </a:solidFill>
            </a:endParaRPr>
          </a:p>
          <a:p>
            <a:r>
              <a:rPr lang="en-US" sz="2000" dirty="0" smtClean="0">
                <a:solidFill>
                  <a:schemeClr val="tx2"/>
                </a:solidFill>
              </a:rPr>
              <a:t>(Nota: </a:t>
            </a:r>
            <a:r>
              <a:rPr lang="en-US" sz="2000" dirty="0" err="1" smtClean="0">
                <a:solidFill>
                  <a:schemeClr val="tx2"/>
                </a:solidFill>
              </a:rPr>
              <a:t>criterios</a:t>
            </a:r>
            <a:r>
              <a:rPr lang="en-US" sz="2000" dirty="0" smtClean="0">
                <a:solidFill>
                  <a:schemeClr val="tx2"/>
                </a:solidFill>
              </a:rPr>
              <a:t> RSE </a:t>
            </a:r>
            <a:r>
              <a:rPr lang="en-US" sz="2000" dirty="0" err="1" smtClean="0">
                <a:solidFill>
                  <a:schemeClr val="tx2"/>
                </a:solidFill>
              </a:rPr>
              <a:t>aprobados</a:t>
            </a:r>
            <a:r>
              <a:rPr lang="en-US" sz="2000" dirty="0" smtClean="0">
                <a:solidFill>
                  <a:schemeClr val="tx2"/>
                </a:solidFill>
              </a:rPr>
              <a:t> </a:t>
            </a:r>
            <a:r>
              <a:rPr lang="en-US" sz="2000" dirty="0" err="1" smtClean="0">
                <a:solidFill>
                  <a:schemeClr val="tx2"/>
                </a:solidFill>
              </a:rPr>
              <a:t>por</a:t>
            </a:r>
            <a:r>
              <a:rPr lang="en-US" sz="2000" dirty="0" smtClean="0">
                <a:solidFill>
                  <a:schemeClr val="tx2"/>
                </a:solidFill>
              </a:rPr>
              <a:t> la </a:t>
            </a:r>
            <a:r>
              <a:rPr lang="en-US" sz="2000" b="1" dirty="0" err="1" smtClean="0">
                <a:solidFill>
                  <a:schemeClr val="tx2"/>
                </a:solidFill>
              </a:rPr>
              <a:t>Ejecutiva</a:t>
            </a:r>
            <a:r>
              <a:rPr lang="en-US" sz="2000" b="1" dirty="0" smtClean="0">
                <a:solidFill>
                  <a:schemeClr val="tx2"/>
                </a:solidFill>
              </a:rPr>
              <a:t> de CCOO en 2011</a:t>
            </a:r>
            <a:r>
              <a:rPr lang="en-US" sz="2000" dirty="0" smtClean="0">
                <a:solidFill>
                  <a:schemeClr val="tx2"/>
                </a:solidFill>
              </a:rPr>
              <a:t>) </a:t>
            </a:r>
          </a:p>
        </p:txBody>
      </p:sp>
      <p:pic>
        <p:nvPicPr>
          <p:cNvPr id="3076" name="Picture"/>
          <p:cNvPicPr/>
          <p:nvPr/>
        </p:nvPicPr>
        <p:blipFill>
          <a:blip r:embed="rId2" cstate="print"/>
          <a:stretch>
            <a:fillRect/>
          </a:stretch>
        </p:blipFill>
        <p:spPr>
          <a:xfrm>
            <a:off x="6357156" y="188640"/>
            <a:ext cx="3510439" cy="5605145"/>
          </a:xfrm>
          <a:prstGeom prst="rect">
            <a:avLst/>
          </a:prstGeom>
          <a:noFill/>
          <a:ln>
            <a:noFill/>
          </a:ln>
        </p:spPr>
      </p:pic>
      <p:pic>
        <p:nvPicPr>
          <p:cNvPr id="3077" name="Picture"/>
          <p:cNvPicPr/>
          <p:nvPr/>
        </p:nvPicPr>
        <p:blipFill>
          <a:blip r:embed="rId3" cstate="print"/>
          <a:stretch>
            <a:fillRect/>
          </a:stretch>
        </p:blipFill>
        <p:spPr>
          <a:xfrm>
            <a:off x="128464" y="116632"/>
            <a:ext cx="936104" cy="576064"/>
          </a:xfrm>
          <a:prstGeom prst="rect">
            <a:avLst/>
          </a:prstGeom>
          <a:noFill/>
          <a:ln>
            <a:noFill/>
          </a:ln>
        </p:spPr>
      </p:pic>
      <p:sp>
        <p:nvSpPr>
          <p:cNvPr id="6" name="5 Rectángulo"/>
          <p:cNvSpPr/>
          <p:nvPr/>
        </p:nvSpPr>
        <p:spPr>
          <a:xfrm>
            <a:off x="1136576" y="169476"/>
            <a:ext cx="5097016" cy="523220"/>
          </a:xfrm>
          <a:prstGeom prst="rect">
            <a:avLst/>
          </a:prstGeom>
          <a:solidFill>
            <a:srgbClr val="FF0000"/>
          </a:solidFill>
        </p:spPr>
        <p:txBody>
          <a:bodyPr wrap="square">
            <a:spAutoFit/>
          </a:bodyPr>
          <a:lstStyle/>
          <a:p>
            <a:r>
              <a:rPr lang="es-ES" sz="2800" b="1" dirty="0" smtClean="0">
                <a:solidFill>
                  <a:schemeClr val="bg1"/>
                </a:solidFill>
              </a:rPr>
              <a:t>Propuestas </a:t>
            </a:r>
            <a:r>
              <a:rPr lang="es-ES" sz="2800" b="1" dirty="0" err="1" smtClean="0">
                <a:solidFill>
                  <a:schemeClr val="bg1"/>
                </a:solidFill>
              </a:rPr>
              <a:t>KPI’s</a:t>
            </a:r>
            <a:r>
              <a:rPr lang="es-ES" sz="2800" b="1" dirty="0" smtClean="0">
                <a:solidFill>
                  <a:schemeClr val="bg1"/>
                </a:solidFill>
              </a:rPr>
              <a:t> + acción sindical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416496" y="548680"/>
            <a:ext cx="8928992" cy="3889052"/>
          </a:xfrm>
          <a:prstGeom prst="rect">
            <a:avLst/>
          </a:prstGeom>
          <a:noFill/>
          <a:ln w="9525">
            <a:noFill/>
            <a:round/>
            <a:headEnd/>
            <a:tailEnd/>
          </a:ln>
        </p:spPr>
        <p:txBody>
          <a:bodyPr wrap="square" lIns="79200" tIns="41040" rIns="79200" bIns="41040">
            <a:spAutoFit/>
          </a:bodyPr>
          <a:lstStyle/>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Ejemplo coalición sindicatos / sociedad civil (Observatorio RSC)</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Indicadores GRI sobre DESIGUALDAD y S. Grupos de interés. Oportunidades (aun). Poco usados. Estudio caso INF Banca Española. </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Propuestas KPI en sesión CES/ </a:t>
            </a:r>
            <a:r>
              <a:rPr lang="es-ES_tradnl" sz="2800" b="1" dirty="0" err="1" smtClean="0">
                <a:solidFill>
                  <a:srgbClr val="004586"/>
                </a:solidFill>
              </a:rPr>
              <a:t>Eurocadres</a:t>
            </a:r>
            <a:r>
              <a:rPr lang="es-ES_tradnl" sz="2800" b="1" dirty="0" smtClean="0">
                <a:solidFill>
                  <a:srgbClr val="004586"/>
                </a:solidFill>
              </a:rPr>
              <a:t>  2014</a:t>
            </a: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Propuestas en sesión </a:t>
            </a:r>
            <a:r>
              <a:rPr lang="es-ES_tradnl" sz="2800" b="1" dirty="0" err="1" smtClean="0">
                <a:solidFill>
                  <a:srgbClr val="004586"/>
                </a:solidFill>
              </a:rPr>
              <a:t>Dimaso</a:t>
            </a:r>
            <a:r>
              <a:rPr lang="es-ES_tradnl" sz="2800" b="1" dirty="0" smtClean="0">
                <a:solidFill>
                  <a:srgbClr val="004586"/>
                </a:solidFill>
              </a:rPr>
              <a:t> </a:t>
            </a:r>
            <a:r>
              <a:rPr lang="es-ES_tradnl" sz="2800" b="1" dirty="0" smtClean="0">
                <a:solidFill>
                  <a:srgbClr val="004586"/>
                </a:solidFill>
              </a:rPr>
              <a:t>(</a:t>
            </a:r>
            <a:r>
              <a:rPr lang="es-ES_tradnl" sz="2800" b="1" dirty="0" err="1" smtClean="0">
                <a:solidFill>
                  <a:srgbClr val="004586"/>
                </a:solidFill>
              </a:rPr>
              <a:t>Forencia</a:t>
            </a:r>
            <a:r>
              <a:rPr lang="es-ES_tradnl" sz="2800" b="1" dirty="0" smtClean="0">
                <a:solidFill>
                  <a:srgbClr val="004586"/>
                </a:solidFill>
              </a:rPr>
              <a:t> </a:t>
            </a:r>
            <a:r>
              <a:rPr lang="es-ES_tradnl" sz="2800" b="1" smtClean="0">
                <a:solidFill>
                  <a:srgbClr val="004586"/>
                </a:solidFill>
              </a:rPr>
              <a:t>Diciembre </a:t>
            </a:r>
            <a:r>
              <a:rPr lang="es-ES_tradnl" sz="2800" b="1" smtClean="0">
                <a:solidFill>
                  <a:srgbClr val="004586"/>
                </a:solidFill>
              </a:rPr>
              <a:t>2016)</a:t>
            </a:r>
            <a:endParaRPr lang="es-ES_tradnl" sz="2800" b="1" dirty="0" smtClean="0">
              <a:solidFill>
                <a:srgbClr val="004586"/>
              </a:solidFill>
            </a:endParaRPr>
          </a:p>
          <a:p>
            <a:pPr marL="392113" indent="-392113" algn="just">
              <a:spcAft>
                <a:spcPts val="663"/>
              </a:spcAft>
              <a:buClr>
                <a:srgbClr val="333399"/>
              </a:buClr>
              <a:buBlip>
                <a:blip r:embed="rId3"/>
              </a:buBlip>
              <a:tabLst>
                <a:tab pos="392113" algn="l"/>
                <a:tab pos="839788" algn="l"/>
                <a:tab pos="1289050" algn="l"/>
                <a:tab pos="1738313" algn="l"/>
                <a:tab pos="2187575" algn="l"/>
                <a:tab pos="2636838" algn="l"/>
                <a:tab pos="3086100" algn="l"/>
                <a:tab pos="3535363" algn="l"/>
                <a:tab pos="3984625" algn="l"/>
                <a:tab pos="4433888" algn="l"/>
                <a:tab pos="4883150" algn="l"/>
                <a:tab pos="5332413" algn="l"/>
                <a:tab pos="5781675" algn="l"/>
                <a:tab pos="6230938" algn="l"/>
                <a:tab pos="6680200" algn="l"/>
                <a:tab pos="7129463" algn="l"/>
                <a:tab pos="7578725" algn="l"/>
                <a:tab pos="8027988" algn="l"/>
                <a:tab pos="8477250" algn="l"/>
                <a:tab pos="8926513" algn="l"/>
                <a:tab pos="9375775" algn="l"/>
              </a:tabLst>
            </a:pPr>
            <a:r>
              <a:rPr lang="es-ES_tradnl" sz="2800" b="1" dirty="0" smtClean="0">
                <a:solidFill>
                  <a:srgbClr val="004586"/>
                </a:solidFill>
              </a:rPr>
              <a:t>Bases de datos Información No Financiera</a:t>
            </a:r>
          </a:p>
        </p:txBody>
      </p:sp>
      <p:sp>
        <p:nvSpPr>
          <p:cNvPr id="11" name="Text Box 5"/>
          <p:cNvSpPr txBox="1">
            <a:spLocks noChangeArrowheads="1"/>
          </p:cNvSpPr>
          <p:nvPr/>
        </p:nvSpPr>
        <p:spPr bwMode="auto">
          <a:xfrm>
            <a:off x="-15552" y="-27384"/>
            <a:ext cx="9921552" cy="4823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800" b="1" dirty="0" smtClean="0">
                <a:solidFill>
                  <a:srgbClr val="FFFFFF"/>
                </a:solidFill>
                <a:effectLst>
                  <a:outerShdw blurRad="38100" dist="38100" dir="2700000" algn="tl">
                    <a:srgbClr val="000000"/>
                  </a:outerShdw>
                </a:effectLst>
                <a:latin typeface="Verdana" pitchFamily="34" charset="0"/>
              </a:rPr>
              <a:t>ANEXOS</a:t>
            </a:r>
            <a:endParaRPr lang="es-ES" sz="2800" b="1" dirty="0" smtClean="0">
              <a:solidFill>
                <a:srgbClr val="FFFF00"/>
              </a:solidFill>
              <a:effectLst>
                <a:outerShdw blurRad="38100" dist="38100" dir="2700000" algn="tl">
                  <a:srgbClr val="000000"/>
                </a:outerShdw>
              </a:effectLst>
              <a:latin typeface="Verdana" pitchFamily="34" charset="0"/>
            </a:endParaRPr>
          </a:p>
        </p:txBody>
      </p:sp>
      <p:pic>
        <p:nvPicPr>
          <p:cNvPr id="9" name="8 Imagen" descr="TranJusta.jpg"/>
          <p:cNvPicPr>
            <a:picLocks noChangeAspect="1"/>
          </p:cNvPicPr>
          <p:nvPr/>
        </p:nvPicPr>
        <p:blipFill>
          <a:blip r:embed="rId4" cstate="print"/>
          <a:stretch>
            <a:fillRect/>
          </a:stretch>
        </p:blipFill>
        <p:spPr>
          <a:xfrm>
            <a:off x="3512840" y="4581128"/>
            <a:ext cx="3368824" cy="1720346"/>
          </a:xfrm>
          <a:prstGeom prst="rect">
            <a:avLst/>
          </a:prstGeom>
        </p:spPr>
      </p:pic>
      <p:sp>
        <p:nvSpPr>
          <p:cNvPr id="12"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40</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7" name="2 Imagen" descr="servicioslogo.png"/>
          <p:cNvPicPr>
            <a:picLocks noChangeAspect="1" noChangeArrowheads="1"/>
          </p:cNvPicPr>
          <p:nvPr/>
        </p:nvPicPr>
        <p:blipFill>
          <a:blip r:embed="rId5" cstate="print"/>
          <a:srcRect/>
          <a:stretch>
            <a:fillRect/>
          </a:stretch>
        </p:blipFill>
        <p:spPr bwMode="auto">
          <a:xfrm>
            <a:off x="9129464" y="-27384"/>
            <a:ext cx="764536" cy="459839"/>
          </a:xfrm>
          <a:prstGeom prst="rect">
            <a:avLst/>
          </a:prstGeom>
          <a:noFill/>
          <a:ln w="9525">
            <a:noFill/>
            <a:miter lim="800000"/>
            <a:headEnd/>
            <a:tailEnd/>
          </a:ln>
        </p:spPr>
      </p:pic>
      <p:sp>
        <p:nvSpPr>
          <p:cNvPr id="10" name="9 Botón de acción: Inicio">
            <a:hlinkClick r:id="rId6" action="ppaction://hlinksldjump" highlightClick="1"/>
          </p:cNvPr>
          <p:cNvSpPr/>
          <p:nvPr/>
        </p:nvSpPr>
        <p:spPr>
          <a:xfrm>
            <a:off x="9129464" y="6165304"/>
            <a:ext cx="432048" cy="360040"/>
          </a:xfrm>
          <a:prstGeom prst="actionButtonHom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200472" y="858397"/>
            <a:ext cx="3224808" cy="8424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nchor="ctr">
            <a:spAutoFit/>
          </a:bodyPr>
          <a:lstStyle/>
          <a:p>
            <a:pPr algn="ctr">
              <a:lnSpc>
                <a:spcPct val="90000"/>
              </a:lnSpc>
              <a:spcBef>
                <a:spcPts val="2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a:solidFill>
                  <a:srgbClr val="FFFFFF"/>
                </a:solidFill>
                <a:effectLst>
                  <a:outerShdw blurRad="38100" dist="38100" dir="2700000" algn="tl">
                    <a:srgbClr val="000000"/>
                  </a:outerShdw>
                </a:effectLst>
              </a:rPr>
              <a:t> </a:t>
            </a:r>
            <a:r>
              <a:rPr lang="es-ES_tradnl" b="1" dirty="0" smtClean="0">
                <a:solidFill>
                  <a:srgbClr val="FFFFFF"/>
                </a:solidFill>
                <a:effectLst>
                  <a:outerShdw blurRad="38100" dist="38100" dir="2700000" algn="tl">
                    <a:srgbClr val="000000"/>
                  </a:outerShdw>
                </a:effectLst>
              </a:rPr>
              <a:t>Informe 2016 sobre la calidad de la información social (RSE) de las empresas del IBEX 35  </a:t>
            </a:r>
            <a:endParaRPr lang="es-ES_tradnl" b="1" dirty="0">
              <a:solidFill>
                <a:srgbClr val="FFFFFF"/>
              </a:solidFill>
              <a:effectLst>
                <a:outerShdw blurRad="38100" dist="38100" dir="2700000" algn="tl">
                  <a:srgbClr val="000000"/>
                </a:outerShdw>
              </a:effectLst>
            </a:endParaRPr>
          </a:p>
        </p:txBody>
      </p:sp>
      <p:pic>
        <p:nvPicPr>
          <p:cNvPr id="4" name="Picture 10" descr="LOGO">
            <a:hlinkClick r:id="rId3"/>
          </p:cNvPr>
          <p:cNvPicPr>
            <a:picLocks noChangeAspect="1" noChangeArrowheads="1"/>
          </p:cNvPicPr>
          <p:nvPr/>
        </p:nvPicPr>
        <p:blipFill>
          <a:blip r:embed="rId4" cstate="print"/>
          <a:srcRect/>
          <a:stretch>
            <a:fillRect/>
          </a:stretch>
        </p:blipFill>
        <p:spPr>
          <a:xfrm>
            <a:off x="1784648" y="116632"/>
            <a:ext cx="1296144" cy="603659"/>
          </a:xfrm>
          <a:prstGeom prst="rect">
            <a:avLst/>
          </a:prstGeom>
        </p:spPr>
      </p:pic>
      <p:pic>
        <p:nvPicPr>
          <p:cNvPr id="5" name="2 Imagen" descr="servicioslogo.png"/>
          <p:cNvPicPr>
            <a:picLocks noChangeAspect="1" noChangeArrowheads="1"/>
          </p:cNvPicPr>
          <p:nvPr/>
        </p:nvPicPr>
        <p:blipFill>
          <a:blip r:embed="rId5" cstate="print"/>
          <a:srcRect/>
          <a:stretch>
            <a:fillRect/>
          </a:stretch>
        </p:blipFill>
        <p:spPr bwMode="auto">
          <a:xfrm>
            <a:off x="272480" y="116633"/>
            <a:ext cx="1171092" cy="576064"/>
          </a:xfrm>
          <a:prstGeom prst="rect">
            <a:avLst/>
          </a:prstGeom>
          <a:noFill/>
          <a:ln w="9525">
            <a:noFill/>
            <a:miter lim="800000"/>
            <a:headEnd/>
            <a:tailEnd/>
          </a:ln>
        </p:spPr>
      </p:pic>
      <p:sp>
        <p:nvSpPr>
          <p:cNvPr id="6" name="Rectangle 20"/>
          <p:cNvSpPr>
            <a:spLocks noChangeArrowheads="1"/>
          </p:cNvSpPr>
          <p:nvPr/>
        </p:nvSpPr>
        <p:spPr bwMode="auto">
          <a:xfrm>
            <a:off x="200472" y="1844824"/>
            <a:ext cx="3240360" cy="1091710"/>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nchor="ctr">
            <a:spAutoFit/>
          </a:bodyPr>
          <a:lstStyle/>
          <a:p>
            <a:pPr algn="ctr">
              <a:lnSpc>
                <a:spcPct val="90000"/>
              </a:lnSpc>
              <a:spcBef>
                <a:spcPts val="2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b="1" dirty="0">
                <a:solidFill>
                  <a:srgbClr val="FFFFFF"/>
                </a:solidFill>
                <a:effectLst>
                  <a:outerShdw blurRad="38100" dist="38100" dir="2700000" algn="tl">
                    <a:srgbClr val="000000"/>
                  </a:outerShdw>
                </a:effectLst>
              </a:rPr>
              <a:t> </a:t>
            </a:r>
            <a:r>
              <a:rPr lang="es-ES_tradnl" b="1" dirty="0" smtClean="0">
                <a:solidFill>
                  <a:srgbClr val="FFFFFF"/>
                </a:solidFill>
                <a:effectLst>
                  <a:outerShdw blurRad="38100" dist="38100" dir="2700000" algn="tl">
                    <a:srgbClr val="000000"/>
                  </a:outerShdw>
                </a:effectLst>
              </a:rPr>
              <a:t>Acceso a informes de las empresas de la Federación de Servicios de CCOO (puntuación escala de 0 a 4):</a:t>
            </a:r>
            <a:endParaRPr lang="es-ES_tradnl" b="1" dirty="0">
              <a:solidFill>
                <a:srgbClr val="FFFFFF"/>
              </a:solidFill>
              <a:effectLst>
                <a:outerShdw blurRad="38100" dist="38100" dir="2700000" algn="tl">
                  <a:srgbClr val="000000"/>
                </a:outerShdw>
              </a:effectLst>
            </a:endParaRPr>
          </a:p>
        </p:txBody>
      </p:sp>
      <p:graphicFrame>
        <p:nvGraphicFramePr>
          <p:cNvPr id="7" name="6 Tabla"/>
          <p:cNvGraphicFramePr>
            <a:graphicFrameLocks noGrp="1"/>
          </p:cNvGraphicFramePr>
          <p:nvPr/>
        </p:nvGraphicFramePr>
        <p:xfrm>
          <a:off x="200472" y="3168662"/>
          <a:ext cx="3240360" cy="3356682"/>
        </p:xfrm>
        <a:graphic>
          <a:graphicData uri="http://schemas.openxmlformats.org/drawingml/2006/table">
            <a:tbl>
              <a:tblPr/>
              <a:tblGrid>
                <a:gridCol w="2592288"/>
                <a:gridCol w="648072"/>
              </a:tblGrid>
              <a:tr h="276954">
                <a:tc>
                  <a:txBody>
                    <a:bodyPr/>
                    <a:lstStyle/>
                    <a:p>
                      <a:pPr algn="just" fontAlgn="b"/>
                      <a:r>
                        <a:rPr lang="es-ES" sz="1600" b="1" i="0" u="sng" strike="noStrike" dirty="0">
                          <a:solidFill>
                            <a:schemeClr val="bg1"/>
                          </a:solidFill>
                          <a:latin typeface="Arial"/>
                          <a:hlinkClick r:id="rId6"/>
                        </a:rPr>
                        <a:t>BBVA</a:t>
                      </a:r>
                      <a:endParaRPr lang="es-ES" sz="1600" b="1" i="0" u="sng" strike="noStrike" dirty="0">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1,41</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dirty="0">
                          <a:solidFill>
                            <a:schemeClr val="bg1"/>
                          </a:solidFill>
                          <a:latin typeface="Arial"/>
                          <a:hlinkClick r:id="rId7"/>
                        </a:rPr>
                        <a:t>Banco Popular </a:t>
                      </a:r>
                      <a:endParaRPr lang="es-ES" sz="1600" b="1" i="0" u="sng" strike="noStrike" dirty="0">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1,21</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310188">
                <a:tc>
                  <a:txBody>
                    <a:bodyPr/>
                    <a:lstStyle/>
                    <a:p>
                      <a:pPr algn="l" fontAlgn="b"/>
                      <a:r>
                        <a:rPr lang="es-ES" sz="1600" b="1" i="0" u="sng" strike="noStrike" dirty="0">
                          <a:solidFill>
                            <a:schemeClr val="bg1"/>
                          </a:solidFill>
                          <a:latin typeface="Arial"/>
                          <a:hlinkClick r:id="rId8"/>
                        </a:rPr>
                        <a:t>Banco Santander </a:t>
                      </a:r>
                      <a:endParaRPr lang="es-ES" sz="1600" b="1" i="0" u="sng" strike="noStrike" dirty="0">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1,26</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9"/>
                        </a:rPr>
                        <a:t>Caixabank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1,29</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10"/>
                        </a:rPr>
                        <a:t>B. Sabadell</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1,32</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just" fontAlgn="b"/>
                      <a:r>
                        <a:rPr lang="es-ES" sz="1600" b="1" i="0" u="sng" strike="noStrike">
                          <a:solidFill>
                            <a:schemeClr val="bg1"/>
                          </a:solidFill>
                          <a:latin typeface="Arial"/>
                          <a:hlinkClick r:id="rId11"/>
                        </a:rPr>
                        <a:t>Bankia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1,62</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dirty="0">
                          <a:solidFill>
                            <a:schemeClr val="bg1"/>
                          </a:solidFill>
                          <a:latin typeface="Arial"/>
                          <a:hlinkClick r:id="rId12"/>
                        </a:rPr>
                        <a:t>Bankinter </a:t>
                      </a:r>
                      <a:endParaRPr lang="es-ES" sz="1600" b="1" i="0" u="sng" strike="noStrike" dirty="0">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1,28</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9"/>
                        </a:rPr>
                        <a:t>BME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1,00</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13"/>
                        </a:rPr>
                        <a:t>Mapfre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1,36</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14"/>
                        </a:rPr>
                        <a:t>Indra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1,53</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a:solidFill>
                            <a:schemeClr val="bg1"/>
                          </a:solidFill>
                          <a:latin typeface="Arial"/>
                          <a:hlinkClick r:id="rId15"/>
                        </a:rPr>
                        <a:t>Día </a:t>
                      </a:r>
                      <a:endParaRPr lang="es-ES" sz="1600" b="1" i="0" u="sng" strike="noStrike">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0,64</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r h="276954">
                <a:tc>
                  <a:txBody>
                    <a:bodyPr/>
                    <a:lstStyle/>
                    <a:p>
                      <a:pPr algn="l" fontAlgn="b"/>
                      <a:r>
                        <a:rPr lang="es-ES" sz="1600" b="1" i="0" u="sng" strike="noStrike" dirty="0">
                          <a:solidFill>
                            <a:schemeClr val="bg1"/>
                          </a:solidFill>
                          <a:latin typeface="Arial"/>
                          <a:hlinkClick r:id="rId16"/>
                        </a:rPr>
                        <a:t>Inditex (*)</a:t>
                      </a:r>
                      <a:endParaRPr lang="es-ES" sz="1600" b="1" i="0" u="sng" strike="noStrike" dirty="0">
                        <a:solidFill>
                          <a:schemeClr val="bg1"/>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s-ES" sz="1600" b="1" i="0" u="none" strike="noStrike" dirty="0" smtClean="0">
                          <a:solidFill>
                            <a:srgbClr val="FF0000"/>
                          </a:solidFill>
                          <a:latin typeface="Arial"/>
                        </a:rPr>
                        <a:t>1,50</a:t>
                      </a:r>
                      <a:endParaRPr lang="es-ES" sz="1600" b="1" i="0" u="none" strike="noStrike" dirty="0">
                        <a:solidFill>
                          <a:srgbClr val="FF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r>
            </a:tbl>
          </a:graphicData>
        </a:graphic>
      </p:graphicFrame>
      <p:pic>
        <p:nvPicPr>
          <p:cNvPr id="9" name="Picture 1"/>
          <p:cNvPicPr>
            <a:picLocks noChangeAspect="1" noChangeArrowheads="1"/>
          </p:cNvPicPr>
          <p:nvPr/>
        </p:nvPicPr>
        <p:blipFill>
          <a:blip r:embed="rId17" cstate="print"/>
          <a:srcRect t="2015" r="2013"/>
          <a:stretch>
            <a:fillRect/>
          </a:stretch>
        </p:blipFill>
        <p:spPr bwMode="auto">
          <a:xfrm>
            <a:off x="7617296" y="44624"/>
            <a:ext cx="2248837" cy="6741373"/>
          </a:xfrm>
          <a:prstGeom prst="rect">
            <a:avLst/>
          </a:prstGeom>
          <a:noFill/>
        </p:spPr>
      </p:pic>
      <p:sp>
        <p:nvSpPr>
          <p:cNvPr id="11" name="10 Rectángulo"/>
          <p:cNvSpPr/>
          <p:nvPr/>
        </p:nvSpPr>
        <p:spPr>
          <a:xfrm>
            <a:off x="128464" y="6551766"/>
            <a:ext cx="4752528" cy="261610"/>
          </a:xfrm>
          <a:prstGeom prst="rect">
            <a:avLst/>
          </a:prstGeom>
        </p:spPr>
        <p:txBody>
          <a:bodyPr wrap="square">
            <a:spAutoFit/>
          </a:bodyPr>
          <a:lstStyle/>
          <a:p>
            <a:r>
              <a:rPr lang="es-ES" sz="1100" dirty="0" smtClean="0"/>
              <a:t>(*) La red comercial está en nuestra federación. Las fábricas, en la de Industria</a:t>
            </a:r>
            <a:endParaRPr lang="es-ES" sz="1100" dirty="0"/>
          </a:p>
        </p:txBody>
      </p:sp>
      <p:sp>
        <p:nvSpPr>
          <p:cNvPr id="12" name="11 Rectángulo"/>
          <p:cNvSpPr/>
          <p:nvPr/>
        </p:nvSpPr>
        <p:spPr>
          <a:xfrm>
            <a:off x="3512840" y="169758"/>
            <a:ext cx="3916660" cy="6355586"/>
          </a:xfrm>
          <a:prstGeom prst="rect">
            <a:avLst/>
          </a:prstGeom>
          <a:solidFill>
            <a:schemeClr val="bg2">
              <a:lumMod val="90000"/>
            </a:schemeClr>
          </a:solidFill>
        </p:spPr>
        <p:txBody>
          <a:bodyPr wrap="square">
            <a:spAutoFit/>
          </a:bodyPr>
          <a:lstStyle/>
          <a:p>
            <a:pPr algn="just"/>
            <a:r>
              <a:rPr lang="es-ES" sz="1100" b="1" dirty="0" smtClean="0"/>
              <a:t>La Responsabilidad Social de las empresas se refiere a los impactos de estas sobre la sociedad y el medio ambiente. </a:t>
            </a:r>
          </a:p>
          <a:p>
            <a:pPr algn="just"/>
            <a:endParaRPr lang="es-ES" sz="1100" b="1" dirty="0" smtClean="0"/>
          </a:p>
          <a:p>
            <a:pPr algn="just"/>
            <a:r>
              <a:rPr lang="es-ES" sz="1100" b="1" dirty="0" smtClean="0"/>
              <a:t>La percepción que tenga la sociedad sobre estos impactos determina el valor real de la RSE de las empresas. La organización más representativa de la sociedad civil en el ámbito de la RSC es el </a:t>
            </a:r>
            <a:r>
              <a:rPr lang="es-ES" sz="1100" b="1" dirty="0" smtClean="0">
                <a:hlinkClick r:id="rId18"/>
              </a:rPr>
              <a:t>Observatorio de la RSC</a:t>
            </a:r>
            <a:r>
              <a:rPr lang="es-ES" sz="1100" b="1" dirty="0" smtClean="0"/>
              <a:t> al que pertenece CCOO. Se trata de una coalición de 10 organizaciones de distintos ámbitos sociales, apoyadas por 8 universidades.</a:t>
            </a:r>
          </a:p>
          <a:p>
            <a:endParaRPr lang="es-ES" sz="1100" b="1" dirty="0" smtClean="0"/>
          </a:p>
          <a:p>
            <a:pPr algn="just"/>
            <a:r>
              <a:rPr lang="es-ES" sz="1100" b="1" dirty="0" smtClean="0"/>
              <a:t>Esto no es pues un informe elaborado o financiado por una fundación empresarial, como tantos otros. Informes en los que quizá se hable con cierta ligereza sobre 'grupos de interés' </a:t>
            </a:r>
          </a:p>
          <a:p>
            <a:pPr algn="just"/>
            <a:endParaRPr lang="es-ES" sz="1100" b="1" dirty="0" smtClean="0"/>
          </a:p>
          <a:p>
            <a:pPr algn="just"/>
            <a:r>
              <a:rPr lang="es-ES" sz="1100" b="1" dirty="0" smtClean="0"/>
              <a:t>Desde hace 12 años esta coalición analiza la calidad de la información, desde el punto de vista de su responsabilidad social,  de las empresas del IBEX35. El pasado 8 de Mayo presentaron el informe correspondiente al año 2015. (En la imagen adjunta,  es el resumen de las puntuaciones globales. Como puede verse, muy baja: 1,21 sobre 4. No ha variado casi nada en estos 12 años). Insistimos en que se mide la calidad de la información, no la RSE exactamente.</a:t>
            </a:r>
          </a:p>
          <a:p>
            <a:pPr algn="just"/>
            <a:endParaRPr lang="es-ES" sz="1100" b="1" dirty="0" smtClean="0"/>
          </a:p>
          <a:p>
            <a:pPr algn="just"/>
            <a:endParaRPr lang="es-ES" sz="1100" b="1" dirty="0" smtClean="0"/>
          </a:p>
          <a:p>
            <a:pPr algn="just"/>
            <a:r>
              <a:rPr lang="es-ES" sz="1100" b="1" dirty="0" smtClean="0"/>
              <a:t> </a:t>
            </a:r>
          </a:p>
          <a:p>
            <a:endParaRPr lang="es-ES" sz="1100" b="1" dirty="0" smtClean="0"/>
          </a:p>
          <a:p>
            <a:pPr algn="just"/>
            <a:r>
              <a:rPr lang="es-ES" sz="1100" b="1" dirty="0" smtClean="0"/>
              <a:t>Dentro de la línea estratégica y estatutaria de CCOO  de necesario fortalecimiento de la sociedad civil organizada, (y de los lazos de la sociedad con el sindicalismo global), CCOO-Servicios ha colaborado con el Observatorio desde su creación en el año 2003, y esta relación ha quedado incluida en el texto de la ponencia de nuestro último Congreso Federal (</a:t>
            </a:r>
            <a:r>
              <a:rPr lang="es-ES" sz="1100" b="1" dirty="0" smtClean="0">
                <a:hlinkClick r:id="rId19"/>
              </a:rPr>
              <a:t>descargar desde aquí)</a:t>
            </a:r>
            <a:endParaRPr lang="es-ES" sz="1100" b="1" dirty="0" smtClean="0"/>
          </a:p>
          <a:p>
            <a:endParaRPr lang="es-ES" sz="1100" b="1" dirty="0" smtClean="0"/>
          </a:p>
          <a:p>
            <a:r>
              <a:rPr lang="es-ES" sz="1100" b="1" dirty="0" smtClean="0">
                <a:hlinkClick r:id="rId20"/>
              </a:rPr>
              <a:t>Texto de la intervención de CCOO en la presentación de la edición 2011</a:t>
            </a:r>
            <a:r>
              <a:rPr lang="es-ES" sz="1100" b="1" dirty="0" smtClean="0"/>
              <a:t>                   </a:t>
            </a:r>
            <a:r>
              <a:rPr lang="es-ES" sz="1100" b="1" dirty="0" smtClean="0">
                <a:hlinkClick r:id="rId21"/>
              </a:rPr>
              <a:t>Link de este documento en web FS CCOO</a:t>
            </a:r>
            <a:endParaRPr lang="es-ES" sz="1100" b="1" dirty="0"/>
          </a:p>
        </p:txBody>
      </p:sp>
      <p:sp>
        <p:nvSpPr>
          <p:cNvPr id="13" name="12 Rectángulo"/>
          <p:cNvSpPr/>
          <p:nvPr/>
        </p:nvSpPr>
        <p:spPr>
          <a:xfrm>
            <a:off x="3512840" y="3908956"/>
            <a:ext cx="3888432" cy="600164"/>
          </a:xfrm>
          <a:prstGeom prst="rect">
            <a:avLst/>
          </a:prstGeom>
          <a:solidFill>
            <a:schemeClr val="accent1">
              <a:lumMod val="40000"/>
              <a:lumOff val="60000"/>
            </a:schemeClr>
          </a:solidFill>
        </p:spPr>
        <p:txBody>
          <a:bodyPr wrap="square">
            <a:spAutoFit/>
          </a:bodyPr>
          <a:lstStyle/>
          <a:p>
            <a:pPr algn="just"/>
            <a:r>
              <a:rPr lang="es-ES" sz="1100" b="1" dirty="0" smtClean="0">
                <a:hlinkClick r:id="rId22"/>
              </a:rPr>
              <a:t>Acceso al informe edición 2016 (Nota de </a:t>
            </a:r>
            <a:r>
              <a:rPr lang="es-ES" sz="1100" b="1" dirty="0" err="1" smtClean="0">
                <a:hlinkClick r:id="rId22"/>
              </a:rPr>
              <a:t>prensa,informe</a:t>
            </a:r>
            <a:r>
              <a:rPr lang="es-ES" sz="1100" b="1" dirty="0" smtClean="0">
                <a:hlinkClick r:id="rId22"/>
              </a:rPr>
              <a:t> completo y resumen)</a:t>
            </a:r>
            <a:r>
              <a:rPr lang="es-ES" sz="1100" b="1" dirty="0" smtClean="0"/>
              <a:t>. Como viene siendo habitual, difundimos los informes correspondientes al ámbito de nuestra federación</a:t>
            </a:r>
            <a:endParaRPr lang="es-ES" sz="11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2 Imagen" descr="servicioslogo.png"/>
          <p:cNvPicPr>
            <a:picLocks noChangeAspect="1" noChangeArrowheads="1"/>
          </p:cNvPicPr>
          <p:nvPr/>
        </p:nvPicPr>
        <p:blipFill>
          <a:blip r:embed="rId3" cstate="print">
            <a:lum bright="5000" contrast="100000"/>
          </a:blip>
          <a:srcRect/>
          <a:stretch>
            <a:fillRect/>
          </a:stretch>
        </p:blipFill>
        <p:spPr bwMode="auto">
          <a:xfrm>
            <a:off x="8841432" y="-27384"/>
            <a:ext cx="1008112" cy="537218"/>
          </a:xfrm>
          <a:prstGeom prst="rect">
            <a:avLst/>
          </a:prstGeom>
          <a:noFill/>
          <a:ln w="9525">
            <a:noFill/>
            <a:miter lim="800000"/>
            <a:headEnd/>
            <a:tailEnd/>
          </a:ln>
        </p:spPr>
      </p:pic>
      <p:sp>
        <p:nvSpPr>
          <p:cNvPr id="11" name="Text Box 5"/>
          <p:cNvSpPr txBox="1">
            <a:spLocks noChangeArrowheads="1"/>
          </p:cNvSpPr>
          <p:nvPr/>
        </p:nvSpPr>
        <p:spPr bwMode="auto">
          <a:xfrm>
            <a:off x="-15552" y="-27384"/>
            <a:ext cx="8352928" cy="7593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400" b="1" dirty="0" smtClean="0">
                <a:solidFill>
                  <a:srgbClr val="FFFFFF"/>
                </a:solidFill>
                <a:effectLst>
                  <a:outerShdw blurRad="38100" dist="38100" dir="2700000" algn="tl">
                    <a:srgbClr val="000000"/>
                  </a:outerShdw>
                </a:effectLst>
                <a:latin typeface="Verdana" pitchFamily="34" charset="0"/>
              </a:rPr>
              <a:t>Datos de participación real en FS CCOO Análisis (documento interno) prueba piloto: </a:t>
            </a:r>
            <a:endParaRPr lang="es-ES_tradnl" sz="2400" b="1" dirty="0">
              <a:solidFill>
                <a:srgbClr val="FFFFFF"/>
              </a:solidFill>
              <a:effectLst>
                <a:outerShdw blurRad="38100" dist="38100" dir="2700000" algn="tl">
                  <a:srgbClr val="000000"/>
                </a:outerShdw>
              </a:effectLst>
              <a:latin typeface="Verdana" pitchFamily="34" charset="0"/>
            </a:endParaRPr>
          </a:p>
        </p:txBody>
      </p:sp>
      <p:sp>
        <p:nvSpPr>
          <p:cNvPr id="12" name="Rectangle 7"/>
          <p:cNvSpPr>
            <a:spLocks noChangeArrowheads="1"/>
          </p:cNvSpPr>
          <p:nvPr/>
        </p:nvSpPr>
        <p:spPr bwMode="auto">
          <a:xfrm>
            <a:off x="416496" y="4392305"/>
            <a:ext cx="9057456" cy="1867307"/>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3200" b="1" dirty="0" smtClean="0">
                <a:solidFill>
                  <a:srgbClr val="FFFFFF"/>
                </a:solidFill>
                <a:effectLst>
                  <a:outerShdw blurRad="38100" dist="38100" dir="2700000" algn="tl">
                    <a:srgbClr val="000000"/>
                  </a:outerShdw>
                </a:effectLst>
              </a:rPr>
              <a:t>Resultado: casi nula participación. Los documentos y consensos… ignorados (‘esto es voluntario’). Situación repetida en informes #</a:t>
            </a:r>
            <a:r>
              <a:rPr lang="es-ES_tradnl" sz="3200" b="1" dirty="0" err="1" smtClean="0">
                <a:solidFill>
                  <a:srgbClr val="FFFFFF"/>
                </a:solidFill>
                <a:effectLst>
                  <a:outerShdw blurRad="38100" dist="38100" dir="2700000" algn="tl">
                    <a:srgbClr val="000000"/>
                  </a:outerShdw>
                </a:effectLst>
              </a:rPr>
              <a:t>RSequidad</a:t>
            </a:r>
            <a:r>
              <a:rPr lang="es-ES_tradnl" sz="3200" b="1" dirty="0" smtClean="0">
                <a:solidFill>
                  <a:srgbClr val="FFFFFF"/>
                </a:solidFill>
                <a:effectLst>
                  <a:outerShdw blurRad="38100" dist="38100" dir="2700000" algn="tl">
                    <a:srgbClr val="000000"/>
                  </a:outerShdw>
                </a:effectLst>
              </a:rPr>
              <a:t> años siguientes:</a:t>
            </a:r>
            <a:endParaRPr lang="es-ES_tradnl" sz="2800" b="1" dirty="0">
              <a:solidFill>
                <a:schemeClr val="bg1"/>
              </a:solidFill>
              <a:effectLst>
                <a:outerShdw blurRad="38100" dist="38100" dir="2700000" algn="tl">
                  <a:srgbClr val="000000"/>
                </a:outerShdw>
              </a:effectLst>
            </a:endParaRPr>
          </a:p>
        </p:txBody>
      </p:sp>
      <p:sp>
        <p:nvSpPr>
          <p:cNvPr id="87043" name="Rectangle 15"/>
          <p:cNvSpPr>
            <a:spLocks noChangeArrowheads="1"/>
          </p:cNvSpPr>
          <p:nvPr/>
        </p:nvSpPr>
        <p:spPr bwMode="auto">
          <a:xfrm>
            <a:off x="416496" y="1556792"/>
            <a:ext cx="9001000" cy="2408361"/>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210312" tIns="91440" rIns="210312" bIns="9144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altLang="zh-TW" sz="2800" b="1" i="1" u="none" strike="noStrike" cap="none" normalizeH="0" baseline="0" dirty="0" smtClean="0">
                <a:ln>
                  <a:noFill/>
                </a:ln>
                <a:solidFill>
                  <a:srgbClr val="FFFFFF"/>
                </a:solidFill>
                <a:effectLst/>
                <a:latin typeface="Calibri" pitchFamily="34" charset="0"/>
                <a:ea typeface="PMingLiU" pitchFamily="18" charset="-120"/>
                <a:cs typeface="Arial" pitchFamily="34" charset="0"/>
              </a:rPr>
              <a:t> LOS GRUPOS DE INTERÉS EN LAS MEMORIAS DE RSE DEL SECTOR FINANCIERO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altLang="zh-TW" sz="2800" b="1" i="1" u="none" strike="noStrike" cap="none" normalizeH="0" baseline="0" dirty="0" smtClean="0">
                <a:ln>
                  <a:noFill/>
                </a:ln>
                <a:solidFill>
                  <a:srgbClr val="FFFFFF"/>
                </a:solidFill>
                <a:effectLst/>
                <a:latin typeface="Calibri" pitchFamily="34" charset="0"/>
                <a:ea typeface="PMingLiU" pitchFamily="18" charset="-120"/>
                <a:cs typeface="Arial" pitchFamily="34" charset="0"/>
              </a:rPr>
              <a:t>SINDICATOS Y GRUPOS DE INTERÉS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altLang="zh-TW" sz="2200" b="1" i="1" u="none" strike="noStrike" cap="none" normalizeH="0" baseline="0" dirty="0" smtClean="0">
                <a:ln>
                  <a:noFill/>
                </a:ln>
                <a:solidFill>
                  <a:srgbClr val="FFFFFF"/>
                </a:solidFill>
                <a:effectLst/>
                <a:latin typeface="Calibri" pitchFamily="34" charset="0"/>
                <a:ea typeface="PMingLiU" pitchFamily="18" charset="-120"/>
                <a:cs typeface="Arial" pitchFamily="34" charset="0"/>
              </a:rPr>
              <a:t>NOVIEMBRE 2013 - DATOS 2012</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2 Imagen" descr="servicioslogo.png"/>
          <p:cNvPicPr>
            <a:picLocks noChangeAspect="1" noChangeArrowheads="1"/>
          </p:cNvPicPr>
          <p:nvPr/>
        </p:nvPicPr>
        <p:blipFill>
          <a:blip r:embed="rId3" cstate="print">
            <a:lum bright="5000" contrast="100000"/>
          </a:blip>
          <a:srcRect/>
          <a:stretch>
            <a:fillRect/>
          </a:stretch>
        </p:blipFill>
        <p:spPr bwMode="auto">
          <a:xfrm>
            <a:off x="8625408" y="40360"/>
            <a:ext cx="1224136" cy="652336"/>
          </a:xfrm>
          <a:prstGeom prst="rect">
            <a:avLst/>
          </a:prstGeom>
          <a:noFill/>
          <a:ln w="9525">
            <a:noFill/>
            <a:miter lim="800000"/>
            <a:headEnd/>
            <a:tailEnd/>
          </a:ln>
        </p:spPr>
      </p:pic>
      <p:sp>
        <p:nvSpPr>
          <p:cNvPr id="12" name="Rectangle 7"/>
          <p:cNvSpPr>
            <a:spLocks noChangeArrowheads="1"/>
          </p:cNvSpPr>
          <p:nvPr/>
        </p:nvSpPr>
        <p:spPr bwMode="auto">
          <a:xfrm>
            <a:off x="0" y="-27384"/>
            <a:ext cx="8553400" cy="1424109"/>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3200" b="1" dirty="0" smtClean="0">
                <a:solidFill>
                  <a:srgbClr val="FFFFFF"/>
                </a:solidFill>
                <a:effectLst>
                  <a:outerShdw blurRad="38100" dist="38100" dir="2700000" algn="tl">
                    <a:srgbClr val="000000"/>
                  </a:outerShdw>
                </a:effectLst>
              </a:rPr>
              <a:t>Posibilidad de cambio: Sindicatos, ratificados como representantes de plantilla en procesos RSE en </a:t>
            </a:r>
            <a:r>
              <a:rPr lang="es-ES_tradnl" sz="3200" b="1" dirty="0" smtClean="0">
                <a:solidFill>
                  <a:srgbClr val="FFFF00"/>
                </a:solidFill>
                <a:effectLst>
                  <a:outerShdw blurRad="38100" dist="38100" dir="2700000" algn="tl">
                    <a:srgbClr val="000000"/>
                  </a:outerShdw>
                </a:effectLst>
              </a:rPr>
              <a:t>nuevo Convenio de Banca (Abril 2016) (*)</a:t>
            </a:r>
            <a:endParaRPr lang="es-ES_tradnl" sz="2800" b="1" dirty="0">
              <a:solidFill>
                <a:srgbClr val="FFFF00"/>
              </a:solidFill>
              <a:effectLst>
                <a:outerShdw blurRad="38100" dist="38100" dir="2700000" algn="tl">
                  <a:srgbClr val="000000"/>
                </a:outerShdw>
              </a:effectLst>
            </a:endParaRPr>
          </a:p>
        </p:txBody>
      </p:sp>
      <p:graphicFrame>
        <p:nvGraphicFramePr>
          <p:cNvPr id="6" name="5 Tabla"/>
          <p:cNvGraphicFramePr>
            <a:graphicFrameLocks noGrp="1"/>
          </p:cNvGraphicFramePr>
          <p:nvPr/>
        </p:nvGraphicFramePr>
        <p:xfrm>
          <a:off x="-1" y="1628800"/>
          <a:ext cx="9906000" cy="4392489"/>
        </p:xfrm>
        <a:graphic>
          <a:graphicData uri="http://schemas.openxmlformats.org/drawingml/2006/table">
            <a:tbl>
              <a:tblPr/>
              <a:tblGrid>
                <a:gridCol w="1568625"/>
                <a:gridCol w="1048813"/>
                <a:gridCol w="2983635"/>
                <a:gridCol w="864096"/>
                <a:gridCol w="1224136"/>
                <a:gridCol w="1224136"/>
                <a:gridCol w="992559"/>
              </a:tblGrid>
              <a:tr h="446967">
                <a:tc rowSpan="2">
                  <a:txBody>
                    <a:bodyPr/>
                    <a:lstStyle/>
                    <a:p>
                      <a:pPr algn="ctr">
                        <a:spcAft>
                          <a:spcPts val="0"/>
                        </a:spcAft>
                      </a:pPr>
                      <a:r>
                        <a:rPr lang="es-ES" sz="1400" b="1" dirty="0">
                          <a:solidFill>
                            <a:srgbClr val="FFFFFF"/>
                          </a:solidFill>
                          <a:latin typeface="Arial"/>
                          <a:ea typeface="Times New Roman"/>
                          <a:cs typeface="Arial"/>
                        </a:rPr>
                        <a:t>GRUPOS DE INTERÉS EN MEMORIAS RSE SECTOR FINANCIERO  CCOO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a:spcAft>
                          <a:spcPts val="0"/>
                        </a:spcAft>
                      </a:pPr>
                      <a:r>
                        <a:rPr lang="es-ES" sz="1400" b="1">
                          <a:solidFill>
                            <a:srgbClr val="FFFFFF"/>
                          </a:solidFill>
                          <a:latin typeface="Arial"/>
                          <a:ea typeface="Times New Roman"/>
                          <a:cs typeface="Arial"/>
                        </a:rPr>
                        <a:t>Plantilla media 2012 (Esp)</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5">
                  <a:txBody>
                    <a:bodyPr/>
                    <a:lstStyle/>
                    <a:p>
                      <a:pPr algn="ctr">
                        <a:spcAft>
                          <a:spcPts val="0"/>
                        </a:spcAft>
                      </a:pPr>
                      <a:r>
                        <a:rPr lang="es-ES" sz="1400" b="1" dirty="0">
                          <a:solidFill>
                            <a:srgbClr val="FFFFFF"/>
                          </a:solidFill>
                          <a:latin typeface="Arial"/>
                          <a:ea typeface="Times New Roman"/>
                          <a:cs typeface="Arial"/>
                        </a:rPr>
                        <a:t>Relación de organizaciones concretas que </a:t>
                      </a:r>
                      <a:r>
                        <a:rPr lang="es-ES" sz="1400" b="1" dirty="0" smtClean="0">
                          <a:solidFill>
                            <a:srgbClr val="FFFFFF"/>
                          </a:solidFill>
                          <a:latin typeface="Arial"/>
                          <a:ea typeface="Times New Roman"/>
                          <a:cs typeface="Arial"/>
                        </a:rPr>
                        <a:t>interactúan </a:t>
                      </a:r>
                      <a:r>
                        <a:rPr lang="es-ES" sz="1400" b="1" dirty="0">
                          <a:solidFill>
                            <a:srgbClr val="FFFFFF"/>
                          </a:solidFill>
                          <a:latin typeface="Arial"/>
                          <a:ea typeface="Times New Roman"/>
                          <a:cs typeface="Arial"/>
                        </a:rPr>
                        <a:t>en nombre de los grupos de interés </a:t>
                      </a:r>
                      <a:r>
                        <a:rPr lang="es-ES" sz="1400" b="1" dirty="0" smtClean="0">
                          <a:solidFill>
                            <a:srgbClr val="FFFFFF"/>
                          </a:solidFill>
                          <a:latin typeface="Arial"/>
                          <a:ea typeface="Times New Roman"/>
                          <a:cs typeface="Arial"/>
                        </a:rPr>
                        <a:t>reconocidos (documento interno 2013</a:t>
                      </a:r>
                      <a:r>
                        <a:rPr lang="es-ES" sz="1400" b="1" baseline="0" dirty="0" smtClean="0">
                          <a:solidFill>
                            <a:srgbClr val="FFFFFF"/>
                          </a:solidFill>
                          <a:latin typeface="Arial"/>
                          <a:ea typeface="Times New Roman"/>
                          <a:cs typeface="Arial"/>
                        </a:rPr>
                        <a:t> </a:t>
                      </a:r>
                      <a:r>
                        <a:rPr lang="es-ES" sz="1400" b="1" dirty="0" smtClean="0">
                          <a:solidFill>
                            <a:srgbClr val="FFFFFF"/>
                          </a:solidFill>
                          <a:latin typeface="Arial"/>
                          <a:ea typeface="Times New Roman"/>
                          <a:cs typeface="Arial"/>
                        </a:rPr>
                        <a:t>no cerrado)</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893935">
                <a:tc vMerge="1">
                  <a:txBody>
                    <a:bodyPr/>
                    <a:lstStyle/>
                    <a:p>
                      <a:endParaRPr lang="es-ES"/>
                    </a:p>
                  </a:txBody>
                  <a:tcPr/>
                </a:tc>
                <a:tc vMerge="1">
                  <a:txBody>
                    <a:bodyPr/>
                    <a:lstStyle/>
                    <a:p>
                      <a:endParaRPr lang="es-ES"/>
                    </a:p>
                  </a:txBody>
                  <a:tcPr/>
                </a:tc>
                <a:tc>
                  <a:txBody>
                    <a:bodyPr/>
                    <a:lstStyle/>
                    <a:p>
                      <a:pPr algn="ctr">
                        <a:spcAft>
                          <a:spcPts val="0"/>
                        </a:spcAft>
                      </a:pPr>
                      <a:r>
                        <a:rPr lang="es-ES" sz="1400" b="1">
                          <a:solidFill>
                            <a:srgbClr val="FFFFFF"/>
                          </a:solidFill>
                          <a:latin typeface="Arial"/>
                          <a:ea typeface="Times New Roman"/>
                          <a:cs typeface="Arial"/>
                        </a:rPr>
                        <a:t>Trabajadores</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1400" b="1" dirty="0">
                          <a:solidFill>
                            <a:srgbClr val="FFFFFF"/>
                          </a:solidFill>
                          <a:latin typeface="Arial"/>
                          <a:ea typeface="Times New Roman"/>
                          <a:cs typeface="Arial"/>
                        </a:rPr>
                        <a:t>Clientes</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1400" b="1">
                          <a:solidFill>
                            <a:srgbClr val="FFFFFF"/>
                          </a:solidFill>
                          <a:latin typeface="Arial"/>
                          <a:ea typeface="Times New Roman"/>
                          <a:cs typeface="Arial"/>
                        </a:rPr>
                        <a:t>Asociaciones</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1400" b="1">
                          <a:solidFill>
                            <a:srgbClr val="FFFFFF"/>
                          </a:solidFill>
                          <a:latin typeface="Arial"/>
                          <a:ea typeface="Times New Roman"/>
                          <a:cs typeface="Arial"/>
                        </a:rPr>
                        <a:t>Proveedores</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s-ES" sz="1400" b="1">
                          <a:solidFill>
                            <a:srgbClr val="FFFFFF"/>
                          </a:solidFill>
                          <a:latin typeface="Arial"/>
                          <a:ea typeface="Times New Roman"/>
                          <a:cs typeface="Arial"/>
                        </a:rPr>
                        <a:t>Inversores</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435941">
                <a:tc>
                  <a:txBody>
                    <a:bodyPr/>
                    <a:lstStyle/>
                    <a:p>
                      <a:pPr>
                        <a:spcAft>
                          <a:spcPts val="0"/>
                        </a:spcAft>
                      </a:pPr>
                      <a:r>
                        <a:rPr lang="es-ES" sz="1200" b="1">
                          <a:solidFill>
                            <a:srgbClr val="7030A0"/>
                          </a:solidFill>
                          <a:latin typeface="Arial"/>
                          <a:ea typeface="Times New Roman"/>
                          <a:cs typeface="Arial"/>
                        </a:rPr>
                        <a:t>BBVA</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200" b="1">
                          <a:solidFill>
                            <a:srgbClr val="0070C0"/>
                          </a:solidFill>
                          <a:latin typeface="Arial"/>
                          <a:ea typeface="Times New Roman"/>
                          <a:cs typeface="Arial"/>
                        </a:rPr>
                        <a:t>      26.693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5941">
                <a:tc>
                  <a:txBody>
                    <a:bodyPr/>
                    <a:lstStyle/>
                    <a:p>
                      <a:pPr>
                        <a:spcAft>
                          <a:spcPts val="0"/>
                        </a:spcAft>
                      </a:pPr>
                      <a:r>
                        <a:rPr lang="es-ES" sz="1200" b="1">
                          <a:solidFill>
                            <a:srgbClr val="7030A0"/>
                          </a:solidFill>
                          <a:latin typeface="Arial"/>
                          <a:ea typeface="Times New Roman"/>
                          <a:cs typeface="Arial"/>
                        </a:rPr>
                        <a:t>POPULAR</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a:spcAft>
                          <a:spcPts val="0"/>
                        </a:spcAft>
                      </a:pPr>
                      <a:r>
                        <a:rPr lang="es-ES" sz="1200" b="1">
                          <a:solidFill>
                            <a:srgbClr val="0070C0"/>
                          </a:solidFill>
                          <a:latin typeface="Arial"/>
                          <a:ea typeface="Times New Roman"/>
                          <a:cs typeface="Arial"/>
                        </a:rPr>
                        <a:t>      13.521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435941">
                <a:tc>
                  <a:txBody>
                    <a:bodyPr/>
                    <a:lstStyle/>
                    <a:p>
                      <a:pPr>
                        <a:spcAft>
                          <a:spcPts val="0"/>
                        </a:spcAft>
                      </a:pPr>
                      <a:r>
                        <a:rPr lang="es-ES" sz="1200" b="1">
                          <a:solidFill>
                            <a:srgbClr val="7030A0"/>
                          </a:solidFill>
                          <a:latin typeface="Arial"/>
                          <a:ea typeface="Times New Roman"/>
                          <a:cs typeface="Arial"/>
                        </a:rPr>
                        <a:t>SANTANDER</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200" b="1">
                          <a:solidFill>
                            <a:srgbClr val="0070C0"/>
                          </a:solidFill>
                          <a:latin typeface="Arial"/>
                          <a:ea typeface="Times New Roman"/>
                          <a:cs typeface="Arial"/>
                        </a:rPr>
                        <a:t>      19.349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5941">
                <a:tc>
                  <a:txBody>
                    <a:bodyPr/>
                    <a:lstStyle/>
                    <a:p>
                      <a:pPr>
                        <a:spcAft>
                          <a:spcPts val="0"/>
                        </a:spcAft>
                      </a:pPr>
                      <a:r>
                        <a:rPr lang="es-ES" sz="1200" b="1">
                          <a:solidFill>
                            <a:srgbClr val="7030A0"/>
                          </a:solidFill>
                          <a:latin typeface="Arial"/>
                          <a:ea typeface="Times New Roman"/>
                          <a:cs typeface="Arial"/>
                        </a:rPr>
                        <a:t>BANESTO</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a:spcAft>
                          <a:spcPts val="0"/>
                        </a:spcAft>
                      </a:pPr>
                      <a:r>
                        <a:rPr lang="es-ES" sz="1200" b="1">
                          <a:solidFill>
                            <a:srgbClr val="0070C0"/>
                          </a:solidFill>
                          <a:latin typeface="Arial"/>
                          <a:ea typeface="Times New Roman"/>
                          <a:cs typeface="Arial"/>
                        </a:rPr>
                        <a:t>        8.042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435941">
                <a:tc>
                  <a:txBody>
                    <a:bodyPr/>
                    <a:lstStyle/>
                    <a:p>
                      <a:pPr>
                        <a:spcAft>
                          <a:spcPts val="0"/>
                        </a:spcAft>
                      </a:pPr>
                      <a:r>
                        <a:rPr lang="es-ES" sz="1200" b="1">
                          <a:solidFill>
                            <a:srgbClr val="7030A0"/>
                          </a:solidFill>
                          <a:latin typeface="Arial"/>
                          <a:ea typeface="Times New Roman"/>
                          <a:cs typeface="Arial"/>
                        </a:rPr>
                        <a:t>SABADELL</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200" b="1">
                          <a:solidFill>
                            <a:srgbClr val="0070C0"/>
                          </a:solidFill>
                          <a:latin typeface="Arial"/>
                          <a:ea typeface="Times New Roman"/>
                          <a:cs typeface="Arial"/>
                        </a:rPr>
                        <a:t>      14.291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5941">
                <a:tc>
                  <a:txBody>
                    <a:bodyPr/>
                    <a:lstStyle/>
                    <a:p>
                      <a:pPr>
                        <a:spcAft>
                          <a:spcPts val="0"/>
                        </a:spcAft>
                      </a:pPr>
                      <a:r>
                        <a:rPr lang="es-ES" sz="1200" b="1">
                          <a:solidFill>
                            <a:srgbClr val="7030A0"/>
                          </a:solidFill>
                          <a:latin typeface="Arial"/>
                          <a:ea typeface="Times New Roman"/>
                          <a:cs typeface="Arial"/>
                        </a:rPr>
                        <a:t>BANKINTER</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r">
                        <a:spcAft>
                          <a:spcPts val="0"/>
                        </a:spcAft>
                      </a:pPr>
                      <a:r>
                        <a:rPr lang="es-ES" sz="1200" b="1">
                          <a:solidFill>
                            <a:srgbClr val="0070C0"/>
                          </a:solidFill>
                          <a:latin typeface="Arial"/>
                          <a:ea typeface="Times New Roman"/>
                          <a:cs typeface="Arial"/>
                        </a:rPr>
                        <a:t>        3.321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435941">
                <a:tc>
                  <a:txBody>
                    <a:bodyPr/>
                    <a:lstStyle/>
                    <a:p>
                      <a:pPr>
                        <a:spcAft>
                          <a:spcPts val="0"/>
                        </a:spcAft>
                      </a:pPr>
                      <a:r>
                        <a:rPr lang="es-ES" sz="1200" b="1">
                          <a:solidFill>
                            <a:srgbClr val="7030A0"/>
                          </a:solidFill>
                          <a:latin typeface="Arial"/>
                          <a:ea typeface="Times New Roman"/>
                          <a:cs typeface="Arial"/>
                        </a:rPr>
                        <a:t>CAIXA</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200" b="1" dirty="0">
                          <a:solidFill>
                            <a:srgbClr val="0070C0"/>
                          </a:solidFill>
                          <a:latin typeface="Arial"/>
                          <a:ea typeface="Times New Roman"/>
                          <a:cs typeface="Arial"/>
                        </a:rPr>
                        <a:t>      30.442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No aparecen sindicatos en procesos RSE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solidFill>
                            <a:srgbClr val="0070C0"/>
                          </a:solidFill>
                          <a:latin typeface="Arial"/>
                          <a:ea typeface="Times New Roman"/>
                          <a:cs typeface="Arial"/>
                        </a:rPr>
                        <a:t> </a:t>
                      </a:r>
                      <a:endParaRPr lang="es-ES" sz="120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dirty="0">
                          <a:solidFill>
                            <a:srgbClr val="0070C0"/>
                          </a:solidFill>
                          <a:latin typeface="Arial"/>
                          <a:ea typeface="Times New Roman"/>
                          <a:cs typeface="Arial"/>
                        </a:rPr>
                        <a:t> </a:t>
                      </a:r>
                      <a:endParaRPr lang="es-ES" sz="1200" dirty="0">
                        <a:latin typeface="Times New Roman"/>
                        <a:ea typeface="Times New Roman"/>
                        <a:cs typeface="Arial"/>
                      </a:endParaRPr>
                    </a:p>
                  </a:txBody>
                  <a:tcPr marL="32282" marR="322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7"/>
          <p:cNvSpPr>
            <a:spLocks noChangeArrowheads="1"/>
          </p:cNvSpPr>
          <p:nvPr/>
        </p:nvSpPr>
        <p:spPr bwMode="auto">
          <a:xfrm>
            <a:off x="0" y="6236872"/>
            <a:ext cx="9906000" cy="64851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gn="ct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_tradnl" sz="2000" b="1" dirty="0" smtClean="0">
                <a:solidFill>
                  <a:srgbClr val="FFFF00"/>
                </a:solidFill>
                <a:effectLst>
                  <a:outerShdw blurRad="38100" dist="38100" dir="2700000" algn="tl">
                    <a:srgbClr val="000000"/>
                  </a:outerShdw>
                </a:effectLst>
              </a:rPr>
              <a:t>(*) Que somos representantes es algo evidente y escrito en documentos de consenso (incluida la EERSE), pero ignorado. Reafirmamos pues en convenios  (ver recomendaciones)  </a:t>
            </a:r>
            <a:endParaRPr lang="es-ES_tradnl" sz="2000" b="1" dirty="0">
              <a:solidFill>
                <a:srgbClr val="FFFF00"/>
              </a:solidFill>
              <a:effectLst>
                <a:outerShdw blurRad="38100" dist="38100" dir="2700000" algn="tl">
                  <a:srgbClr val="000000"/>
                </a:outerShdw>
              </a:effectLs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ASUS\Google Drive\00  Nuevo RSequidad\0 RS Equidad OCT2015\Diapo EquiNov\Diapositiva12.JPG"/>
          <p:cNvPicPr>
            <a:picLocks noChangeAspect="1" noChangeArrowheads="1"/>
          </p:cNvPicPr>
          <p:nvPr/>
        </p:nvPicPr>
        <p:blipFill>
          <a:blip r:embed="rId3" cstate="print"/>
          <a:srcRect b="5501"/>
          <a:stretch>
            <a:fillRect/>
          </a:stretch>
        </p:blipFill>
        <p:spPr bwMode="auto">
          <a:xfrm>
            <a:off x="164174" y="0"/>
            <a:ext cx="9613362" cy="6813376"/>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0" y="44624"/>
            <a:ext cx="8553400" cy="956288"/>
          </a:xfrm>
          <a:prstGeom prst="rect">
            <a:avLst/>
          </a:prstGeom>
          <a:noFill/>
          <a:ln w="9525">
            <a:noFill/>
            <a:round/>
            <a:headEnd/>
            <a:tailEnd/>
          </a:ln>
        </p:spPr>
        <p:txBody>
          <a:bodyPr wrap="square" lIns="90000" tIns="46800" rIns="90000" bIns="46800">
            <a:spAutoFit/>
          </a:bodyPr>
          <a:lstStyle/>
          <a:p>
            <a:pPr indent="-457200">
              <a:spcAft>
                <a:spcPts val="75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 pos="10779125" algn="l"/>
                <a:tab pos="10780713" algn="l"/>
              </a:tabLst>
            </a:pPr>
            <a:r>
              <a:rPr lang="es-ES" sz="2800" b="1" dirty="0" smtClean="0">
                <a:solidFill>
                  <a:srgbClr val="333399"/>
                </a:solidFill>
                <a:cs typeface="Times New Roman" pitchFamily="18" charset="0"/>
              </a:rPr>
              <a:t>Los indicadores GRI nos dan oportunidades (participación o denuncia)</a:t>
            </a:r>
            <a:endParaRPr lang="es-ES" b="1" dirty="0" smtClean="0">
              <a:solidFill>
                <a:srgbClr val="333399"/>
              </a:solidFill>
              <a:cs typeface="Times New Roman" pitchFamily="18" charset="0"/>
            </a:endParaRPr>
          </a:p>
        </p:txBody>
      </p:sp>
      <p:pic>
        <p:nvPicPr>
          <p:cNvPr id="4" name="2 Imagen" descr="servicioslogo.png"/>
          <p:cNvPicPr>
            <a:picLocks noChangeAspect="1" noChangeArrowheads="1"/>
          </p:cNvPicPr>
          <p:nvPr/>
        </p:nvPicPr>
        <p:blipFill>
          <a:blip r:embed="rId3" cstate="print">
            <a:lum bright="21000"/>
          </a:blip>
          <a:srcRect/>
          <a:stretch>
            <a:fillRect/>
          </a:stretch>
        </p:blipFill>
        <p:spPr bwMode="auto">
          <a:xfrm>
            <a:off x="8769424" y="44624"/>
            <a:ext cx="1064568" cy="567303"/>
          </a:xfrm>
          <a:prstGeom prst="rect">
            <a:avLst/>
          </a:prstGeom>
          <a:noFill/>
          <a:ln w="9525">
            <a:noFill/>
            <a:miter lim="800000"/>
            <a:headEnd/>
            <a:tailEnd/>
          </a:ln>
        </p:spPr>
      </p:pic>
      <p:graphicFrame>
        <p:nvGraphicFramePr>
          <p:cNvPr id="5" name="4 Tabla"/>
          <p:cNvGraphicFramePr>
            <a:graphicFrameLocks noGrp="1"/>
          </p:cNvGraphicFramePr>
          <p:nvPr/>
        </p:nvGraphicFramePr>
        <p:xfrm>
          <a:off x="-15552" y="1124744"/>
          <a:ext cx="9705528" cy="5084281"/>
        </p:xfrm>
        <a:graphic>
          <a:graphicData uri="http://schemas.openxmlformats.org/drawingml/2006/table">
            <a:tbl>
              <a:tblPr/>
              <a:tblGrid>
                <a:gridCol w="482359"/>
                <a:gridCol w="9223169"/>
              </a:tblGrid>
              <a:tr h="444293">
                <a:tc>
                  <a:txBody>
                    <a:bodyPr/>
                    <a:lstStyle/>
                    <a:p>
                      <a:pPr algn="ctr">
                        <a:spcAft>
                          <a:spcPts val="0"/>
                        </a:spcAft>
                      </a:pPr>
                      <a:r>
                        <a:rPr lang="en-US" sz="2800" b="1" dirty="0">
                          <a:solidFill>
                            <a:srgbClr val="FF0000"/>
                          </a:solidFill>
                          <a:latin typeface="Arial"/>
                          <a:ea typeface="Times New Roman"/>
                          <a:cs typeface="Arial"/>
                        </a:rPr>
                        <a:t>3</a:t>
                      </a:r>
                      <a:endParaRPr lang="es-ES" sz="1100" dirty="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800" b="1" dirty="0">
                          <a:solidFill>
                            <a:srgbClr val="FF0000"/>
                          </a:solidFill>
                          <a:latin typeface="Arial"/>
                          <a:ea typeface="Times New Roman"/>
                          <a:cs typeface="Arial"/>
                        </a:rPr>
                        <a:t> </a:t>
                      </a:r>
                      <a:r>
                        <a:rPr lang="es-ES" sz="1800" b="1" dirty="0">
                          <a:solidFill>
                            <a:srgbClr val="FF0000"/>
                          </a:solidFill>
                          <a:latin typeface="Arial"/>
                          <a:ea typeface="Times New Roman"/>
                          <a:cs typeface="Arial"/>
                        </a:rPr>
                        <a:t>Participación de los grupos de interés</a:t>
                      </a:r>
                      <a:endParaRPr lang="es-ES" sz="1100" dirty="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r>
              <a:tr h="856851">
                <a:tc gridSpan="2">
                  <a:txBody>
                    <a:bodyPr/>
                    <a:lstStyle/>
                    <a:p>
                      <a:pPr algn="just">
                        <a:spcAft>
                          <a:spcPts val="0"/>
                        </a:spcAft>
                      </a:pPr>
                      <a:r>
                        <a:rPr lang="es-ES" sz="1100" b="1" dirty="0" smtClean="0">
                          <a:solidFill>
                            <a:srgbClr val="FF0000"/>
                          </a:solidFill>
                          <a:latin typeface="Arial"/>
                          <a:ea typeface="Times New Roman"/>
                          <a:cs typeface="Arial"/>
                        </a:rPr>
                        <a:t>OBJETIVOS (</a:t>
                      </a:r>
                      <a:r>
                        <a:rPr lang="es-ES" sz="1100" b="1" dirty="0">
                          <a:solidFill>
                            <a:srgbClr val="FF0000"/>
                          </a:solidFill>
                          <a:latin typeface="Arial"/>
                          <a:ea typeface="Times New Roman"/>
                          <a:cs typeface="Arial"/>
                        </a:rPr>
                        <a:t>APROBADOS EN </a:t>
                      </a:r>
                      <a:r>
                        <a:rPr lang="es-ES" sz="1100" b="1" dirty="0" smtClean="0">
                          <a:solidFill>
                            <a:srgbClr val="FF0000"/>
                          </a:solidFill>
                          <a:latin typeface="Arial"/>
                          <a:ea typeface="Times New Roman"/>
                          <a:cs typeface="Arial"/>
                        </a:rPr>
                        <a:t>NUESTROS CONGRESOS) </a:t>
                      </a:r>
                      <a:r>
                        <a:rPr lang="es-ES" sz="1100" b="1" dirty="0">
                          <a:solidFill>
                            <a:srgbClr val="FF0000"/>
                          </a:solidFill>
                          <a:latin typeface="Arial"/>
                          <a:ea typeface="Times New Roman"/>
                          <a:cs typeface="Arial"/>
                        </a:rPr>
                        <a:t>:</a:t>
                      </a:r>
                      <a:r>
                        <a:rPr lang="es-ES" sz="1800" b="1" dirty="0">
                          <a:solidFill>
                            <a:srgbClr val="0000FF"/>
                          </a:solidFill>
                          <a:latin typeface="Arial"/>
                          <a:ea typeface="Times New Roman"/>
                          <a:cs typeface="Arial"/>
                        </a:rPr>
                        <a:t> Una correcta identificación e identificación de grupos de interés, especialmente del sindicato como representantes del grupo de interés </a:t>
                      </a:r>
                      <a:r>
                        <a:rPr lang="es-ES" sz="1800" b="1" dirty="0" smtClean="0">
                          <a:solidFill>
                            <a:srgbClr val="0000FF"/>
                          </a:solidFill>
                          <a:latin typeface="Arial"/>
                          <a:ea typeface="Times New Roman"/>
                          <a:cs typeface="Arial"/>
                        </a:rPr>
                        <a:t>Trabajadora/es. Referencias</a:t>
                      </a:r>
                      <a:r>
                        <a:rPr lang="es-ES" sz="1800" b="1" baseline="0" dirty="0" smtClean="0">
                          <a:solidFill>
                            <a:srgbClr val="0000FF"/>
                          </a:solidFill>
                          <a:latin typeface="Arial"/>
                          <a:ea typeface="Times New Roman"/>
                          <a:cs typeface="Arial"/>
                        </a:rPr>
                        <a:t> (Indicadores GRI):</a:t>
                      </a:r>
                      <a:endParaRPr lang="es-ES" sz="1100" dirty="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es-ES"/>
                    </a:p>
                  </a:txBody>
                  <a:tcPr/>
                </a:tc>
              </a:tr>
              <a:tr h="1332879">
                <a:tc>
                  <a:txBody>
                    <a:bodyPr/>
                    <a:lstStyle/>
                    <a:p>
                      <a:pPr algn="just">
                        <a:spcAft>
                          <a:spcPts val="0"/>
                        </a:spcAft>
                      </a:pPr>
                      <a:r>
                        <a:rPr lang="en-US" sz="1200" b="1">
                          <a:solidFill>
                            <a:srgbClr val="333399"/>
                          </a:solidFill>
                          <a:latin typeface="Arial"/>
                          <a:ea typeface="Times New Roman"/>
                          <a:cs typeface="Arial"/>
                        </a:rPr>
                        <a:t>4.4</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200" b="1">
                          <a:latin typeface="Arial"/>
                          <a:ea typeface="Times New Roman"/>
                          <a:cs typeface="Arial"/>
                        </a:rPr>
                        <a:t>Mecanismos de los accionistas y empleados para comunicar recomendaciones o indicaciones al máximo órgano de gobierno</a:t>
                      </a:r>
                      <a:r>
                        <a:rPr lang="es-ES" sz="1200">
                          <a:latin typeface="Arial"/>
                          <a:ea typeface="Times New Roman"/>
                          <a:cs typeface="Arial"/>
                        </a:rPr>
                        <a:t>. Se debe hacer referencia a los procesos relativos al: Uso de resoluciones de accionistas u otros mecanismos que permitan a los accionistas minoritarios expresar su opinión ante el máximo órgano de gobierno, Proceso de información y consulta a los empleados sobre las relaciones laborales con órganos de representación formal tales como </a:t>
                      </a:r>
                      <a:r>
                        <a:rPr lang="es-ES" sz="1200" b="1">
                          <a:latin typeface="Arial"/>
                          <a:ea typeface="Times New Roman"/>
                          <a:cs typeface="Arial"/>
                        </a:rPr>
                        <a:t>“comités de empresa”</a:t>
                      </a:r>
                      <a:r>
                        <a:rPr lang="es-ES" sz="1200">
                          <a:latin typeface="Arial"/>
                          <a:ea typeface="Times New Roman"/>
                          <a:cs typeface="Arial"/>
                        </a:rPr>
                        <a:t> a nivel de organización y la </a:t>
                      </a:r>
                      <a:r>
                        <a:rPr lang="es-ES" sz="1200" b="1">
                          <a:latin typeface="Arial"/>
                          <a:ea typeface="Times New Roman"/>
                          <a:cs typeface="Arial"/>
                        </a:rPr>
                        <a:t>representación de los empleados</a:t>
                      </a:r>
                      <a:r>
                        <a:rPr lang="es-ES" sz="1200">
                          <a:latin typeface="Arial"/>
                          <a:ea typeface="Times New Roman"/>
                          <a:cs typeface="Arial"/>
                        </a:rPr>
                        <a:t> en el máximo órgano de gobierno. Se identificarán los aspectos relacionados con el desempeño económico, ambiental y social que se hayan suscitado a través de estos mecanismos durante el periodo que cubre el informe.</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949">
                <a:tc>
                  <a:txBody>
                    <a:bodyPr/>
                    <a:lstStyle/>
                    <a:p>
                      <a:pPr algn="just">
                        <a:spcAft>
                          <a:spcPts val="0"/>
                        </a:spcAft>
                      </a:pPr>
                      <a:r>
                        <a:rPr lang="en-US" sz="1200" b="1">
                          <a:solidFill>
                            <a:srgbClr val="333399"/>
                          </a:solidFill>
                          <a:latin typeface="Arial"/>
                          <a:ea typeface="Times New Roman"/>
                          <a:cs typeface="Arial"/>
                        </a:rPr>
                        <a:t>4.14</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200">
                          <a:latin typeface="Arial"/>
                          <a:ea typeface="Times New Roman"/>
                          <a:cs typeface="Arial"/>
                        </a:rPr>
                        <a:t>Relación de grupos de interés que la organización ha incluido</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424">
                <a:tc>
                  <a:txBody>
                    <a:bodyPr/>
                    <a:lstStyle/>
                    <a:p>
                      <a:pPr algn="just">
                        <a:spcAft>
                          <a:spcPts val="0"/>
                        </a:spcAft>
                      </a:pPr>
                      <a:r>
                        <a:rPr lang="en-US" sz="1200" b="1">
                          <a:solidFill>
                            <a:srgbClr val="333399"/>
                          </a:solidFill>
                          <a:latin typeface="Arial"/>
                          <a:ea typeface="Times New Roman"/>
                          <a:cs typeface="Arial"/>
                        </a:rPr>
                        <a:t>4.15</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200">
                          <a:latin typeface="Arial"/>
                          <a:ea typeface="Times New Roman"/>
                          <a:cs typeface="Arial"/>
                        </a:rPr>
                        <a:t>Base para la identificación y selección de grupos de interés con los que la organización se compromete. Este apartado incluirá el procedimiento de la organización para la definición de sus grupos de interés así como para la determinación de los grupos que</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424">
                <a:tc>
                  <a:txBody>
                    <a:bodyPr/>
                    <a:lstStyle/>
                    <a:p>
                      <a:pPr algn="just">
                        <a:spcAft>
                          <a:spcPts val="0"/>
                        </a:spcAft>
                      </a:pPr>
                      <a:r>
                        <a:rPr lang="en-US" sz="1200" b="1">
                          <a:solidFill>
                            <a:srgbClr val="333399"/>
                          </a:solidFill>
                          <a:latin typeface="Arial"/>
                          <a:ea typeface="Times New Roman"/>
                          <a:cs typeface="Arial"/>
                        </a:rPr>
                        <a:t>4.16</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200" dirty="0">
                          <a:latin typeface="Arial"/>
                          <a:ea typeface="Times New Roman"/>
                          <a:cs typeface="Arial"/>
                        </a:rPr>
                        <a:t>Enfoques adoptados para la inclusión de los grupos de interés, incluidas la frecuencia de su participación por tipos y categoría de grupos de interés. Este apartado puede incluir estudios y encuestas, grupos de discusión, grupos de expertos sociales, grupo</a:t>
                      </a:r>
                      <a:endParaRPr lang="es-ES" sz="1100" dirty="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823">
                <a:tc>
                  <a:txBody>
                    <a:bodyPr/>
                    <a:lstStyle/>
                    <a:p>
                      <a:pPr algn="just">
                        <a:spcAft>
                          <a:spcPts val="0"/>
                        </a:spcAft>
                      </a:pPr>
                      <a:r>
                        <a:rPr lang="en-US" sz="1200" b="1">
                          <a:solidFill>
                            <a:srgbClr val="333399"/>
                          </a:solidFill>
                          <a:latin typeface="Arial"/>
                          <a:ea typeface="Times New Roman"/>
                          <a:cs typeface="Arial"/>
                        </a:rPr>
                        <a:t>4.17</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200">
                          <a:latin typeface="Arial"/>
                          <a:ea typeface="Times New Roman"/>
                          <a:cs typeface="Arial"/>
                        </a:rPr>
                        <a:t>Principales preocupaciones y aspectos de interés que hayan surgido a través de la participación de los grupos de interés y la forma en la que ha respondido la organización a los mismos en la elaboración de la memoria.</a:t>
                      </a:r>
                      <a:endParaRPr lang="es-ES" sz="110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9638">
                <a:tc gridSpan="2">
                  <a:txBody>
                    <a:bodyPr/>
                    <a:lstStyle/>
                    <a:p>
                      <a:pPr algn="just">
                        <a:spcAft>
                          <a:spcPts val="0"/>
                        </a:spcAft>
                      </a:pPr>
                      <a:r>
                        <a:rPr lang="es-ES" sz="1200" b="1" dirty="0">
                          <a:latin typeface="Arial"/>
                          <a:ea typeface="Times New Roman"/>
                          <a:cs typeface="Arial"/>
                        </a:rPr>
                        <a:t>ESPECIAL 'GRUPOS DE INTERÉS'. Atención peligro sustitución Buzón Sugerencias, encuestas clima, redes sociales</a:t>
                      </a:r>
                      <a:endParaRPr lang="es-ES" sz="1100" dirty="0">
                        <a:latin typeface="Times New Roman"/>
                        <a:ea typeface="Times New Roman"/>
                        <a:cs typeface="Arial"/>
                      </a:endParaRPr>
                    </a:p>
                  </a:txBody>
                  <a:tcPr marL="54957" marR="549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descr="servicioslogo.png"/>
          <p:cNvPicPr>
            <a:picLocks noChangeAspect="1" noChangeArrowheads="1"/>
          </p:cNvPicPr>
          <p:nvPr/>
        </p:nvPicPr>
        <p:blipFill>
          <a:blip r:embed="rId3" cstate="print"/>
          <a:srcRect/>
          <a:stretch>
            <a:fillRect/>
          </a:stretch>
        </p:blipFill>
        <p:spPr bwMode="auto">
          <a:xfrm>
            <a:off x="9009451" y="44624"/>
            <a:ext cx="858095" cy="491075"/>
          </a:xfrm>
          <a:prstGeom prst="rect">
            <a:avLst/>
          </a:prstGeom>
          <a:noFill/>
          <a:ln w="9525">
            <a:noFill/>
            <a:miter lim="800000"/>
            <a:headEnd/>
            <a:tailEnd/>
          </a:ln>
        </p:spPr>
      </p:pic>
      <p:sp>
        <p:nvSpPr>
          <p:cNvPr id="10" name="2 Marcador de número de diapositiva"/>
          <p:cNvSpPr>
            <a:spLocks noGrp="1"/>
          </p:cNvSpPr>
          <p:nvPr>
            <p:ph type="sldNum" sz="quarter" idx="12"/>
          </p:nvPr>
        </p:nvSpPr>
        <p:spPr>
          <a:xfrm>
            <a:off x="9441662" y="6500814"/>
            <a:ext cx="464344" cy="311150"/>
          </a:xfrm>
          <a:noFill/>
        </p:spPr>
        <p:txBody>
          <a:bodyPr/>
          <a:lstStyle/>
          <a:p>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fld id="{8935F8B0-D2CF-47C0-ABA5-9582ECA4FEA6}" type="slidenum">
              <a:rPr lang="en-US"/>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t>46</a:t>
            </a:fld>
            <a:endParaRPr lang="en-US" dirty="0"/>
          </a:p>
        </p:txBody>
      </p:sp>
      <p:sp>
        <p:nvSpPr>
          <p:cNvPr id="51201" name="Rectangle 1"/>
          <p:cNvSpPr>
            <a:spLocks noChangeArrowheads="1"/>
          </p:cNvSpPr>
          <p:nvPr/>
        </p:nvSpPr>
        <p:spPr bwMode="auto">
          <a:xfrm>
            <a:off x="350489" y="2310439"/>
            <a:ext cx="9205023" cy="3951376"/>
          </a:xfrm>
          <a:prstGeom prst="rect">
            <a:avLst/>
          </a:prstGeom>
          <a:no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G4-53</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dirty="0">
                <a:latin typeface="Arial" pitchFamily="34" charset="0"/>
                <a:ea typeface="Times New Roman" pitchFamily="18" charset="0"/>
                <a:cs typeface="Arial" pitchFamily="34" charset="0"/>
              </a:rPr>
              <a:t>Explique cómo se solicita y se tiene en cuenta la opinión de los grupos de interés en lo que respecta a la retribución, incluyendo, si procede, los resultados de las votaciones sobre políticas y propuestas relacionadas con esta cuestión.</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G4-54</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b="1" dirty="0">
                <a:latin typeface="Arial" pitchFamily="34" charset="0"/>
                <a:ea typeface="Times New Roman" pitchFamily="18" charset="0"/>
                <a:cs typeface="Arial" pitchFamily="34" charset="0"/>
              </a:rPr>
              <a:t>Calcule la relación entre la retribución total anual de la persona mejor pagada de la organización en cada país donde se lleven a cabo operaciones significativas con la retribución total anual media de toda la plantilla (sin contar a la persona mejor pagada) del país correspondiente.</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G4-55</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dirty="0">
                <a:latin typeface="Arial" pitchFamily="34" charset="0"/>
                <a:ea typeface="Times New Roman" pitchFamily="18" charset="0"/>
                <a:cs typeface="Arial" pitchFamily="34" charset="0"/>
              </a:rPr>
              <a:t>Calcule la relación entre el incremento porcentual de la retribución total anual de la persona mejor pagada de la organización en cada país donde se lleven a cabo operaciones significativas con el incremento porcentual de la retribución total anual media de toda la plantilla (sin contar a la persona mejor pagada) del país correspondiente.</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G4-LA13</a:t>
            </a:r>
            <a:endParaRPr lang="es-ES" sz="700" dirty="0">
              <a:latin typeface="Arial" pitchFamily="34" charset="0"/>
              <a:cs typeface="Arial" pitchFamily="34" charset="0"/>
            </a:endParaRPr>
          </a:p>
          <a:p>
            <a:pPr marL="257907" indent="-257907" algn="just" eaLnBrk="0" fontAlgn="base" hangingPunct="0">
              <a:spcBef>
                <a:spcPct val="0"/>
              </a:spcBef>
              <a:spcAft>
                <a:spcPct val="0"/>
              </a:spcAft>
              <a:buFontTx/>
              <a:buAutoNum type="alphaLcPeriod"/>
            </a:pPr>
            <a:r>
              <a:rPr lang="es-ES" sz="1400" dirty="0">
                <a:latin typeface="Arial" pitchFamily="34" charset="0"/>
                <a:ea typeface="Times New Roman" pitchFamily="18" charset="0"/>
                <a:cs typeface="Arial" pitchFamily="34" charset="0"/>
              </a:rPr>
              <a:t>Indique la relación entre el salario base y la </a:t>
            </a:r>
            <a:r>
              <a:rPr lang="es-ES" sz="1400" b="1" dirty="0">
                <a:latin typeface="Arial" pitchFamily="34" charset="0"/>
                <a:ea typeface="Times New Roman" pitchFamily="18" charset="0"/>
                <a:cs typeface="Arial" pitchFamily="34" charset="0"/>
              </a:rPr>
              <a:t>remuneración</a:t>
            </a:r>
            <a:r>
              <a:rPr lang="es-ES" sz="1400" dirty="0">
                <a:latin typeface="Arial" pitchFamily="34" charset="0"/>
                <a:ea typeface="Times New Roman" pitchFamily="18" charset="0"/>
                <a:cs typeface="Arial" pitchFamily="34" charset="0"/>
              </a:rPr>
              <a:t> de las mujeres en comparación con los hombres para cada categoría profesional y por ubicaciones significativas de actividad. </a:t>
            </a:r>
            <a:r>
              <a:rPr lang="es-ES" sz="1400" b="1" i="1" dirty="0">
                <a:latin typeface="Arial" pitchFamily="34" charset="0"/>
                <a:ea typeface="Times New Roman" pitchFamily="18" charset="0"/>
                <a:cs typeface="Arial" pitchFamily="34" charset="0"/>
              </a:rPr>
              <a:t>(indicador sobre brecha salarial de género. Remuneración incluye todos los conceptos salariales: fijos, variables, pensiones, pluses, retribuciones en especie…)</a:t>
            </a:r>
          </a:p>
          <a:p>
            <a:pPr algn="just" eaLnBrk="0" fontAlgn="base" hangingPunct="0">
              <a:spcBef>
                <a:spcPct val="0"/>
              </a:spcBef>
              <a:spcAft>
                <a:spcPct val="0"/>
              </a:spcAft>
            </a:pPr>
            <a:r>
              <a:rPr lang="es-ES" sz="1400" dirty="0">
                <a:latin typeface="Arial" pitchFamily="34" charset="0"/>
                <a:ea typeface="Times New Roman" pitchFamily="18" charset="0"/>
                <a:cs typeface="Arial" pitchFamily="34" charset="0"/>
              </a:rPr>
              <a:t>b. Facilite la definición empleada para establecer los «lugares con operaciones significativas».</a:t>
            </a:r>
            <a:endParaRPr lang="es-ES" dirty="0">
              <a:latin typeface="Arial" pitchFamily="34" charset="0"/>
              <a:cs typeface="Arial" pitchFamily="34" charset="0"/>
            </a:endParaRPr>
          </a:p>
        </p:txBody>
      </p:sp>
      <p:sp>
        <p:nvSpPr>
          <p:cNvPr id="51202" name="Rectangle 2"/>
          <p:cNvSpPr>
            <a:spLocks noChangeArrowheads="1"/>
          </p:cNvSpPr>
          <p:nvPr/>
        </p:nvSpPr>
        <p:spPr bwMode="auto">
          <a:xfrm>
            <a:off x="78009" y="921271"/>
            <a:ext cx="9633520" cy="1427609"/>
          </a:xfrm>
          <a:prstGeom prst="rect">
            <a:avLst/>
          </a:prstGeom>
          <a:no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600" b="1" dirty="0" smtClean="0">
                <a:latin typeface="Times New Roman" pitchFamily="18" charset="0"/>
                <a:ea typeface="Times New Roman" pitchFamily="18" charset="0"/>
                <a:cs typeface="Times New Roman" pitchFamily="18" charset="0"/>
              </a:rPr>
              <a:t>    </a:t>
            </a:r>
            <a:r>
              <a:rPr lang="es-ES" sz="1400" b="1" dirty="0" smtClean="0">
                <a:solidFill>
                  <a:srgbClr val="FF0000"/>
                </a:solidFill>
                <a:latin typeface="Times New Roman" pitchFamily="18" charset="0"/>
                <a:ea typeface="Times New Roman" pitchFamily="18" charset="0"/>
                <a:cs typeface="Times New Roman" pitchFamily="18" charset="0"/>
              </a:rPr>
              <a:t>             </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b="1" dirty="0">
                <a:solidFill>
                  <a:srgbClr val="000000"/>
                </a:solidFill>
                <a:latin typeface="Times New Roman" pitchFamily="18" charset="0"/>
                <a:ea typeface="Times New Roman" pitchFamily="18" charset="0"/>
                <a:cs typeface="Times New Roman" pitchFamily="18" charset="0"/>
              </a:rPr>
              <a:t>RETRIBUCIÓN E INCENTIVOS </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dirty="0">
                <a:solidFill>
                  <a:srgbClr val="000000"/>
                </a:solidFill>
                <a:latin typeface="Arial" pitchFamily="34" charset="0"/>
                <a:ea typeface="Times New Roman" pitchFamily="18" charset="0"/>
                <a:cs typeface="Arial" pitchFamily="34" charset="0"/>
              </a:rPr>
              <a:t>Estos contenidos básicos hacen hincapié en las políticas de retribución, a fin de que los acuerdos en este ámbito sean acordes con los objetivos estratégicos de la organización, se alineen con los deseos de los grupos de interés y favorezcan la contratación, la motivación y la retención de los miembros del órgano superior de gobierno, la alta dirección y los empleados.</a:t>
            </a:r>
            <a:endParaRPr lang="es-ES" dirty="0">
              <a:latin typeface="Arial" pitchFamily="34" charset="0"/>
              <a:cs typeface="Arial" pitchFamily="34" charset="0"/>
            </a:endParaRPr>
          </a:p>
        </p:txBody>
      </p:sp>
      <p:sp>
        <p:nvSpPr>
          <p:cNvPr id="6" name="5 Rectángulo"/>
          <p:cNvSpPr/>
          <p:nvPr/>
        </p:nvSpPr>
        <p:spPr>
          <a:xfrm>
            <a:off x="128464" y="188640"/>
            <a:ext cx="8352928" cy="646331"/>
          </a:xfrm>
          <a:prstGeom prst="rect">
            <a:avLst/>
          </a:prstGeom>
          <a:ln>
            <a:solidFill>
              <a:schemeClr val="accent1"/>
            </a:solidFill>
          </a:ln>
        </p:spPr>
        <p:txBody>
          <a:bodyPr wrap="square">
            <a:spAutoFit/>
          </a:bodyPr>
          <a:lstStyle/>
          <a:p>
            <a:pPr algn="just" fontAlgn="base">
              <a:spcBef>
                <a:spcPct val="0"/>
              </a:spcBef>
              <a:spcAft>
                <a:spcPct val="0"/>
              </a:spcAft>
            </a:pPr>
            <a:r>
              <a:rPr lang="es-ES" b="1" dirty="0" smtClean="0">
                <a:solidFill>
                  <a:schemeClr val="tx2"/>
                </a:solidFill>
                <a:latin typeface="Times New Roman" pitchFamily="18" charset="0"/>
                <a:ea typeface="Times New Roman" pitchFamily="18" charset="0"/>
                <a:cs typeface="Times New Roman" pitchFamily="18" charset="0"/>
              </a:rPr>
              <a:t>ANEXO. Relación y descripción de los nuevos indicadores de GRI (versión G4)  relacionados con nuestro proyecto sobre desigualdad salarial #</a:t>
            </a:r>
            <a:r>
              <a:rPr lang="es-ES" b="1" dirty="0" err="1" smtClean="0">
                <a:solidFill>
                  <a:schemeClr val="tx2"/>
                </a:solidFill>
                <a:latin typeface="Times New Roman" pitchFamily="18" charset="0"/>
                <a:ea typeface="Times New Roman" pitchFamily="18" charset="0"/>
                <a:cs typeface="Times New Roman" pitchFamily="18" charset="0"/>
              </a:rPr>
              <a:t>RSequidad</a:t>
            </a:r>
            <a:endParaRPr lang="es-ES" b="1" dirty="0">
              <a:solidFill>
                <a:schemeClr val="tx2"/>
              </a:solidFill>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descr="servicioslogo.png"/>
          <p:cNvPicPr>
            <a:picLocks noChangeAspect="1" noChangeArrowheads="1"/>
          </p:cNvPicPr>
          <p:nvPr/>
        </p:nvPicPr>
        <p:blipFill>
          <a:blip r:embed="rId3" cstate="print"/>
          <a:srcRect/>
          <a:stretch>
            <a:fillRect/>
          </a:stretch>
        </p:blipFill>
        <p:spPr bwMode="auto">
          <a:xfrm>
            <a:off x="9009451" y="44624"/>
            <a:ext cx="858095" cy="491075"/>
          </a:xfrm>
          <a:prstGeom prst="rect">
            <a:avLst/>
          </a:prstGeom>
          <a:noFill/>
          <a:ln w="9525">
            <a:noFill/>
            <a:miter lim="800000"/>
            <a:headEnd/>
            <a:tailEnd/>
          </a:ln>
        </p:spPr>
      </p:pic>
      <p:sp>
        <p:nvSpPr>
          <p:cNvPr id="10" name="2 Marcador de número de diapositiva"/>
          <p:cNvSpPr>
            <a:spLocks noGrp="1"/>
          </p:cNvSpPr>
          <p:nvPr>
            <p:ph type="sldNum" sz="quarter" idx="12"/>
          </p:nvPr>
        </p:nvSpPr>
        <p:spPr>
          <a:xfrm>
            <a:off x="9441662" y="6500814"/>
            <a:ext cx="464344" cy="311150"/>
          </a:xfrm>
          <a:noFill/>
        </p:spPr>
        <p:txBody>
          <a:bodyPr/>
          <a:lstStyle/>
          <a:p>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fld id="{8935F8B0-D2CF-47C0-ABA5-9582ECA4FEA6}" type="slidenum">
              <a:rPr lang="en-US"/>
              <a:pPr algn="l">
                <a:tabLst>
                  <a:tab pos="0" algn="l"/>
                  <a:tab pos="505067" algn="l"/>
                  <a:tab pos="1011925" algn="l"/>
                  <a:tab pos="1518783" algn="l"/>
                  <a:tab pos="2025641" algn="l"/>
                  <a:tab pos="2532499" algn="l"/>
                  <a:tab pos="3039357" algn="l"/>
                  <a:tab pos="3546215" algn="l"/>
                  <a:tab pos="4053073" algn="l"/>
                  <a:tab pos="4559931" algn="l"/>
                  <a:tab pos="5066789" algn="l"/>
                  <a:tab pos="5573646" algn="l"/>
                  <a:tab pos="6080505" algn="l"/>
                  <a:tab pos="6587362" algn="l"/>
                  <a:tab pos="7094221" algn="l"/>
                  <a:tab pos="7601078" algn="l"/>
                  <a:tab pos="8107937" algn="l"/>
                  <a:tab pos="8614794" algn="l"/>
                  <a:tab pos="9121653" algn="l"/>
                  <a:tab pos="9628510" algn="l"/>
                  <a:tab pos="10135369" algn="l"/>
                </a:tabLst>
              </a:pPr>
              <a:t>47</a:t>
            </a:fld>
            <a:endParaRPr lang="en-US" dirty="0"/>
          </a:p>
        </p:txBody>
      </p:sp>
      <p:sp>
        <p:nvSpPr>
          <p:cNvPr id="51201" name="Rectangle 1"/>
          <p:cNvSpPr>
            <a:spLocks noChangeArrowheads="1"/>
          </p:cNvSpPr>
          <p:nvPr/>
        </p:nvSpPr>
        <p:spPr bwMode="auto">
          <a:xfrm>
            <a:off x="272480" y="1650287"/>
            <a:ext cx="9205023" cy="3366601"/>
          </a:xfrm>
          <a:prstGeom prst="rect">
            <a:avLst/>
          </a:prstGeom>
          <a:no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G4-53</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dirty="0">
                <a:latin typeface="Arial" pitchFamily="34" charset="0"/>
                <a:ea typeface="Times New Roman" pitchFamily="18" charset="0"/>
                <a:cs typeface="Arial" pitchFamily="34" charset="0"/>
              </a:rPr>
              <a:t>Explique cómo se solicita y se tiene en cuenta la opinión de los grupos de interés en lo que respecta a la retribución, incluyendo, si procede, los resultados de las votaciones sobre políticas y propuestas relacionadas con esta cuestión.</a:t>
            </a:r>
            <a:endParaRPr lang="es-ES" sz="700" dirty="0">
              <a:latin typeface="Arial" pitchFamily="34" charset="0"/>
              <a:cs typeface="Arial" pitchFamily="34" charset="0"/>
            </a:endParaRPr>
          </a:p>
          <a:p>
            <a:pPr algn="just" eaLnBrk="0" fontAlgn="base" hangingPunct="0">
              <a:spcBef>
                <a:spcPct val="0"/>
              </a:spcBef>
              <a:spcAft>
                <a:spcPct val="0"/>
              </a:spcAft>
            </a:pPr>
            <a:r>
              <a:rPr lang="es-ES" b="1" dirty="0">
                <a:solidFill>
                  <a:srgbClr val="FF0000"/>
                </a:solidFill>
                <a:latin typeface="Arial" pitchFamily="34" charset="0"/>
                <a:ea typeface="Times New Roman" pitchFamily="18" charset="0"/>
                <a:cs typeface="Arial" pitchFamily="34" charset="0"/>
              </a:rPr>
              <a:t>G4-54</a:t>
            </a:r>
            <a:endParaRPr lang="es-ES" sz="1000" dirty="0">
              <a:latin typeface="Arial" pitchFamily="34" charset="0"/>
              <a:cs typeface="Arial" pitchFamily="34" charset="0"/>
            </a:endParaRPr>
          </a:p>
          <a:p>
            <a:pPr algn="just" eaLnBrk="0" fontAlgn="base" hangingPunct="0">
              <a:spcBef>
                <a:spcPct val="0"/>
              </a:spcBef>
              <a:spcAft>
                <a:spcPct val="0"/>
              </a:spcAft>
            </a:pPr>
            <a:r>
              <a:rPr lang="es-ES" b="1" dirty="0">
                <a:latin typeface="Arial" pitchFamily="34" charset="0"/>
                <a:ea typeface="Times New Roman" pitchFamily="18" charset="0"/>
                <a:cs typeface="Arial" pitchFamily="34" charset="0"/>
              </a:rPr>
              <a:t>Calcule la relación entre la retribución total anual de la persona mejor pagada de la organización en cada país donde se lleven a cabo operaciones significativas con la retribución total anual media de toda la plantilla (sin contar a la persona mejor pagada) del país correspondiente.</a:t>
            </a:r>
            <a:endParaRPr lang="es-ES" sz="1000" dirty="0">
              <a:latin typeface="Arial" pitchFamily="34" charset="0"/>
              <a:cs typeface="Arial" pitchFamily="34" charset="0"/>
            </a:endParaRPr>
          </a:p>
          <a:p>
            <a:pPr algn="just" eaLnBrk="0" fontAlgn="base" hangingPunct="0">
              <a:spcBef>
                <a:spcPct val="0"/>
              </a:spcBef>
              <a:spcAft>
                <a:spcPct val="0"/>
              </a:spcAft>
            </a:pPr>
            <a:r>
              <a:rPr lang="es-ES" sz="1400" b="1" dirty="0">
                <a:solidFill>
                  <a:srgbClr val="FF0000"/>
                </a:solidFill>
                <a:latin typeface="Arial" pitchFamily="34" charset="0"/>
                <a:ea typeface="Times New Roman" pitchFamily="18" charset="0"/>
                <a:cs typeface="Arial" pitchFamily="34" charset="0"/>
              </a:rPr>
              <a:t>G4-55</a:t>
            </a:r>
            <a:endParaRPr lang="es-ES" sz="700" dirty="0">
              <a:latin typeface="Arial" pitchFamily="34" charset="0"/>
              <a:cs typeface="Arial" pitchFamily="34" charset="0"/>
            </a:endParaRPr>
          </a:p>
          <a:p>
            <a:pPr algn="just" eaLnBrk="0" fontAlgn="base" hangingPunct="0">
              <a:spcBef>
                <a:spcPct val="0"/>
              </a:spcBef>
              <a:spcAft>
                <a:spcPct val="0"/>
              </a:spcAft>
            </a:pPr>
            <a:r>
              <a:rPr lang="es-ES" sz="1400" dirty="0">
                <a:latin typeface="Arial" pitchFamily="34" charset="0"/>
                <a:ea typeface="Times New Roman" pitchFamily="18" charset="0"/>
                <a:cs typeface="Arial" pitchFamily="34" charset="0"/>
              </a:rPr>
              <a:t>Calcule la relación entre el incremento porcentual de la retribución total anual de la persona mejor pagada de la organización en cada país donde se lleven a cabo operaciones significativas con el incremento porcentual de la retribución total anual media de toda la plantilla (sin contar a la persona mejor pagada) del país correspondiente</a:t>
            </a:r>
            <a:r>
              <a:rPr lang="es-ES" sz="1400" dirty="0" smtClean="0">
                <a:latin typeface="Arial" pitchFamily="34" charset="0"/>
                <a:ea typeface="Times New Roman" pitchFamily="18" charset="0"/>
                <a:cs typeface="Arial" pitchFamily="34" charset="0"/>
              </a:rPr>
              <a:t>.</a:t>
            </a:r>
            <a:endParaRPr lang="es-ES" dirty="0">
              <a:latin typeface="Arial" pitchFamily="34" charset="0"/>
              <a:cs typeface="Arial" pitchFamily="34" charset="0"/>
            </a:endParaRPr>
          </a:p>
        </p:txBody>
      </p:sp>
      <p:sp>
        <p:nvSpPr>
          <p:cNvPr id="51202" name="Rectangle 2"/>
          <p:cNvSpPr>
            <a:spLocks noChangeArrowheads="1"/>
          </p:cNvSpPr>
          <p:nvPr/>
        </p:nvSpPr>
        <p:spPr bwMode="auto">
          <a:xfrm>
            <a:off x="144016" y="599782"/>
            <a:ext cx="9633520" cy="842833"/>
          </a:xfrm>
          <a:prstGeom prst="rect">
            <a:avLst/>
          </a:prstGeom>
          <a:no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600" b="1" dirty="0" smtClean="0">
                <a:latin typeface="Times New Roman" pitchFamily="18" charset="0"/>
                <a:ea typeface="Times New Roman" pitchFamily="18" charset="0"/>
                <a:cs typeface="Times New Roman" pitchFamily="18" charset="0"/>
              </a:rPr>
              <a:t>INFORME #</a:t>
            </a:r>
            <a:r>
              <a:rPr lang="es-ES" sz="1600" b="1" dirty="0" err="1" smtClean="0">
                <a:latin typeface="Times New Roman" pitchFamily="18" charset="0"/>
                <a:ea typeface="Times New Roman" pitchFamily="18" charset="0"/>
                <a:cs typeface="Times New Roman" pitchFamily="18" charset="0"/>
              </a:rPr>
              <a:t>Rsequidad</a:t>
            </a:r>
            <a:r>
              <a:rPr lang="es-ES" sz="1600" b="1" dirty="0" smtClean="0">
                <a:latin typeface="Times New Roman" pitchFamily="18" charset="0"/>
                <a:ea typeface="Times New Roman" pitchFamily="18" charset="0"/>
                <a:cs typeface="Times New Roman" pitchFamily="18" charset="0"/>
              </a:rPr>
              <a:t>  - PROPUESTAS</a:t>
            </a:r>
            <a:endParaRPr lang="es-ES" sz="1600" b="1" dirty="0">
              <a:latin typeface="Times New Roman" pitchFamily="18" charset="0"/>
              <a:ea typeface="Times New Roman" pitchFamily="18" charset="0"/>
              <a:cs typeface="Times New Roman" pitchFamily="18" charset="0"/>
            </a:endParaRPr>
          </a:p>
          <a:p>
            <a:pPr algn="just" fontAlgn="base">
              <a:spcBef>
                <a:spcPct val="0"/>
              </a:spcBef>
              <a:spcAft>
                <a:spcPct val="0"/>
              </a:spcAft>
            </a:pPr>
            <a:r>
              <a:rPr lang="es-ES" sz="1600" b="1" dirty="0">
                <a:latin typeface="Times New Roman" pitchFamily="18" charset="0"/>
                <a:ea typeface="Times New Roman" pitchFamily="18" charset="0"/>
                <a:cs typeface="Times New Roman" pitchFamily="18" charset="0"/>
              </a:rPr>
              <a:t>ANEXO. Relación y descripción de los nuevos indicadores de GRI (versión G4)  relacionados con este </a:t>
            </a:r>
            <a:r>
              <a:rPr lang="es-ES" sz="1600" b="1" dirty="0" smtClean="0">
                <a:latin typeface="Times New Roman" pitchFamily="18" charset="0"/>
                <a:ea typeface="Times New Roman" pitchFamily="18" charset="0"/>
                <a:cs typeface="Times New Roman" pitchFamily="18" charset="0"/>
              </a:rPr>
              <a:t>estudio    </a:t>
            </a:r>
            <a:r>
              <a:rPr lang="es-ES" sz="1400" b="1" dirty="0" smtClean="0">
                <a:solidFill>
                  <a:srgbClr val="FF0000"/>
                </a:solidFill>
                <a:latin typeface="Times New Roman" pitchFamily="18" charset="0"/>
                <a:ea typeface="Times New Roman" pitchFamily="18" charset="0"/>
                <a:cs typeface="Times New Roman" pitchFamily="18" charset="0"/>
              </a:rPr>
              <a:t>             </a:t>
            </a:r>
            <a:endParaRPr lang="es-ES" sz="700" dirty="0">
              <a:latin typeface="Arial" pitchFamily="34" charset="0"/>
              <a:cs typeface="Arial" pitchFamily="34" charset="0"/>
            </a:endParaRPr>
          </a:p>
        </p:txBody>
      </p:sp>
      <p:sp>
        <p:nvSpPr>
          <p:cNvPr id="6" name="Rectangle 2"/>
          <p:cNvSpPr>
            <a:spLocks noChangeArrowheads="1"/>
          </p:cNvSpPr>
          <p:nvPr/>
        </p:nvSpPr>
        <p:spPr bwMode="auto">
          <a:xfrm>
            <a:off x="128464" y="5558463"/>
            <a:ext cx="9633520" cy="658167"/>
          </a:xfrm>
          <a:prstGeom prst="rect">
            <a:avLst/>
          </a:prstGeom>
          <a:solidFill>
            <a:srgbClr val="FFFF00"/>
          </a:solidFill>
          <a:ln w="9525">
            <a:noFill/>
            <a:miter lim="800000"/>
            <a:headEnd/>
            <a:tailEnd/>
          </a:ln>
          <a:effectLst/>
        </p:spPr>
        <p:txBody>
          <a:bodyPr vert="horz" wrap="square" lIns="103163" tIns="51581" rIns="103163" bIns="51581" numCol="1" anchor="ctr" anchorCtr="0" compatLnSpc="1">
            <a:prstTxWarp prst="textNoShape">
              <a:avLst/>
            </a:prstTxWarp>
            <a:spAutoFit/>
          </a:bodyPr>
          <a:lstStyle/>
          <a:p>
            <a:pPr algn="just" fontAlgn="base">
              <a:spcBef>
                <a:spcPct val="0"/>
              </a:spcBef>
              <a:spcAft>
                <a:spcPct val="0"/>
              </a:spcAft>
            </a:pPr>
            <a:r>
              <a:rPr lang="es-ES" sz="1800" b="1" dirty="0" smtClean="0">
                <a:solidFill>
                  <a:srgbClr val="FF0000"/>
                </a:solidFill>
                <a:latin typeface="Times New Roman" pitchFamily="18" charset="0"/>
                <a:ea typeface="Times New Roman" pitchFamily="18" charset="0"/>
                <a:cs typeface="Times New Roman" pitchFamily="18" charset="0"/>
              </a:rPr>
              <a:t>Una respuesta de las empresas: ‘LA RSE ES VOLUNTARIA’ ‘Lo haremos si queremos. Y haremos los cálculos como queramos’ </a:t>
            </a:r>
            <a:r>
              <a:rPr lang="es-ES" sz="1800" b="1" dirty="0" smtClean="0">
                <a:solidFill>
                  <a:srgbClr val="FF0000"/>
                </a:solidFill>
                <a:latin typeface="Times New Roman" pitchFamily="18" charset="0"/>
                <a:ea typeface="Times New Roman" pitchFamily="18" charset="0"/>
                <a:cs typeface="Times New Roman" pitchFamily="18" charset="0"/>
                <a:sym typeface="Wingdings" pitchFamily="2" charset="2"/>
              </a:rPr>
              <a:t> </a:t>
            </a:r>
            <a:r>
              <a:rPr lang="es-ES" sz="1800" b="1" dirty="0" smtClean="0">
                <a:solidFill>
                  <a:srgbClr val="FF0000"/>
                </a:solidFill>
                <a:latin typeface="Times New Roman" pitchFamily="18" charset="0"/>
                <a:ea typeface="Times New Roman" pitchFamily="18" charset="0"/>
                <a:cs typeface="Times New Roman" pitchFamily="18" charset="0"/>
              </a:rPr>
              <a:t>    </a:t>
            </a:r>
            <a:r>
              <a:rPr lang="es-ES" sz="1600" b="1" dirty="0" smtClean="0">
                <a:solidFill>
                  <a:srgbClr val="FF0000"/>
                </a:solidFill>
                <a:latin typeface="Times New Roman" pitchFamily="18" charset="0"/>
                <a:ea typeface="Times New Roman" pitchFamily="18" charset="0"/>
                <a:cs typeface="Times New Roman" pitchFamily="18" charset="0"/>
              </a:rPr>
              <a:t>             </a:t>
            </a:r>
            <a:endParaRPr lang="es-ES" sz="8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9 Imagen" descr="Logo_CCOO.jpg"/>
          <p:cNvPicPr>
            <a:picLocks noChangeAspect="1"/>
          </p:cNvPicPr>
          <p:nvPr/>
        </p:nvPicPr>
        <p:blipFill>
          <a:blip r:embed="rId3" cstate="print"/>
          <a:srcRect/>
          <a:stretch>
            <a:fillRect/>
          </a:stretch>
        </p:blipFill>
        <p:spPr bwMode="auto">
          <a:xfrm>
            <a:off x="8769424" y="72009"/>
            <a:ext cx="1026010" cy="404663"/>
          </a:xfrm>
          <a:prstGeom prst="rect">
            <a:avLst/>
          </a:prstGeom>
          <a:noFill/>
          <a:ln w="9525">
            <a:noFill/>
            <a:miter lim="800000"/>
            <a:headEnd/>
            <a:tailEnd/>
          </a:ln>
        </p:spPr>
      </p:pic>
      <p:sp>
        <p:nvSpPr>
          <p:cNvPr id="6147" name="Rectangle 1"/>
          <p:cNvSpPr>
            <a:spLocks noChangeArrowheads="1"/>
          </p:cNvSpPr>
          <p:nvPr/>
        </p:nvSpPr>
        <p:spPr bwMode="auto">
          <a:xfrm>
            <a:off x="0" y="1562309"/>
            <a:ext cx="9906000" cy="5262979"/>
          </a:xfrm>
          <a:prstGeom prst="rect">
            <a:avLst/>
          </a:prstGeom>
          <a:noFill/>
          <a:ln w="9525">
            <a:noFill/>
            <a:miter lim="800000"/>
            <a:headEnd/>
            <a:tailEnd/>
          </a:ln>
        </p:spPr>
        <p:txBody>
          <a:bodyPr anchor="ctr">
            <a:spAutoFit/>
          </a:bodyPr>
          <a:lstStyle/>
          <a:p>
            <a:pPr eaLnBrk="0" hangingPunct="0"/>
            <a:r>
              <a:rPr lang="es-ES" altLang="zh-TW" b="1" dirty="0">
                <a:solidFill>
                  <a:srgbClr val="FF0000"/>
                </a:solidFill>
              </a:rPr>
              <a:t>APORTACIONES CCOO</a:t>
            </a:r>
          </a:p>
          <a:p>
            <a:pPr eaLnBrk="0" hangingPunct="0"/>
            <a:r>
              <a:rPr lang="es-ES" altLang="zh-TW" dirty="0" smtClean="0"/>
              <a:t>Experiencia </a:t>
            </a:r>
            <a:r>
              <a:rPr lang="es-ES" altLang="zh-TW" dirty="0"/>
              <a:t>sindical en el Consejo Español de RSE. 6 años.  (revisión situación, balance, proceso indicadores clave KPI)</a:t>
            </a:r>
            <a:endParaRPr lang="es-ES" altLang="zh-TW" sz="1400" dirty="0"/>
          </a:p>
          <a:p>
            <a:pPr eaLnBrk="0" hangingPunct="0"/>
            <a:r>
              <a:rPr lang="es-ES" altLang="zh-TW" dirty="0"/>
              <a:t>España, ‘burbuja’ emprendedores y buenas prácticas. Solución: KPI para grandes empresas</a:t>
            </a:r>
          </a:p>
          <a:p>
            <a:pPr eaLnBrk="0" hangingPunct="0"/>
            <a:endParaRPr lang="es-ES" altLang="zh-TW" sz="1400" dirty="0"/>
          </a:p>
          <a:p>
            <a:pPr eaLnBrk="0" hangingPunct="0"/>
            <a:r>
              <a:rPr lang="es-ES" altLang="zh-TW" b="1" dirty="0">
                <a:solidFill>
                  <a:srgbClr val="FF0000"/>
                </a:solidFill>
              </a:rPr>
              <a:t>Clave central: los INDICADORES CLAVE (KPI)</a:t>
            </a:r>
            <a:endParaRPr lang="es-ES" altLang="zh-TW" sz="1400" dirty="0"/>
          </a:p>
          <a:p>
            <a:pPr eaLnBrk="0" hangingPunct="0"/>
            <a:r>
              <a:rPr lang="en-US" altLang="zh-TW" dirty="0"/>
              <a:t>Concreción</a:t>
            </a:r>
            <a:endParaRPr lang="es-ES" altLang="zh-TW" sz="1400" dirty="0"/>
          </a:p>
          <a:p>
            <a:pPr eaLnBrk="0" hangingPunct="0"/>
            <a:r>
              <a:rPr lang="en-US" altLang="zh-TW" dirty="0"/>
              <a:t>Diálogo sincero (no defensivo. No ‘reputación’)</a:t>
            </a:r>
            <a:endParaRPr lang="es-ES" altLang="zh-TW" sz="1400" dirty="0"/>
          </a:p>
          <a:p>
            <a:pPr eaLnBrk="0" hangingPunct="0"/>
            <a:r>
              <a:rPr lang="es-ES" altLang="zh-TW" dirty="0"/>
              <a:t>Indicadores relacionados con la participación real de los stakeholders (y su representatividad)</a:t>
            </a:r>
            <a:endParaRPr lang="es-ES" altLang="zh-TW" sz="1400" dirty="0"/>
          </a:p>
          <a:p>
            <a:pPr eaLnBrk="0" hangingPunct="0"/>
            <a:r>
              <a:rPr lang="es-ES" altLang="zh-TW" b="1" dirty="0" smtClean="0"/>
              <a:t>Indicadores clave </a:t>
            </a:r>
            <a:r>
              <a:rPr lang="es-ES" altLang="zh-TW" b="1" dirty="0"/>
              <a:t>(en relación a </a:t>
            </a:r>
            <a:r>
              <a:rPr lang="es-ES" altLang="zh-TW" b="1" dirty="0" smtClean="0"/>
              <a:t>crisis):</a:t>
            </a:r>
            <a:endParaRPr lang="es-ES" altLang="zh-TW" sz="1400" dirty="0"/>
          </a:p>
          <a:p>
            <a:pPr eaLnBrk="0" hangingPunct="0">
              <a:buFontTx/>
              <a:buChar char="•"/>
            </a:pPr>
            <a:r>
              <a:rPr lang="es-ES" altLang="zh-TW" dirty="0"/>
              <a:t>indicador de responsabilidad fiscal</a:t>
            </a:r>
            <a:endParaRPr lang="es-ES_tradnl" altLang="zh-TW" sz="2400" dirty="0"/>
          </a:p>
          <a:p>
            <a:pPr eaLnBrk="0" hangingPunct="0">
              <a:buFontTx/>
              <a:buChar char="•"/>
            </a:pPr>
            <a:r>
              <a:rPr lang="es-ES" altLang="zh-TW" dirty="0"/>
              <a:t>indicador de </a:t>
            </a:r>
            <a:r>
              <a:rPr lang="es-ES" altLang="zh-TW" dirty="0" smtClean="0"/>
              <a:t>equidad - desigualdad</a:t>
            </a:r>
          </a:p>
          <a:p>
            <a:pPr eaLnBrk="0" hangingPunct="0">
              <a:buFontTx/>
              <a:buChar char="•"/>
            </a:pPr>
            <a:r>
              <a:rPr lang="es-ES" altLang="zh-TW" sz="1600" dirty="0" smtClean="0"/>
              <a:t> Cadena productiva y de inversiones (propiedad de la empresa…)</a:t>
            </a:r>
            <a:endParaRPr lang="es-ES" altLang="zh-TW" sz="1600" dirty="0"/>
          </a:p>
          <a:p>
            <a:pPr eaLnBrk="0" hangingPunct="0"/>
            <a:r>
              <a:rPr lang="es-ES" altLang="zh-TW" sz="1600" dirty="0"/>
              <a:t>(Seguro que estaremos de acuerdo en indicadores sobre igualdad, diversidad, </a:t>
            </a:r>
            <a:r>
              <a:rPr lang="es-ES" altLang="zh-TW" sz="1600" dirty="0" smtClean="0"/>
              <a:t>indicadores </a:t>
            </a:r>
            <a:r>
              <a:rPr lang="es-ES" altLang="zh-TW" sz="1600" dirty="0"/>
              <a:t>laborales…)</a:t>
            </a:r>
          </a:p>
          <a:p>
            <a:pPr eaLnBrk="0" hangingPunct="0"/>
            <a:endParaRPr lang="es-ES" altLang="zh-TW" sz="1400" dirty="0"/>
          </a:p>
          <a:p>
            <a:pPr eaLnBrk="0" hangingPunct="0"/>
            <a:r>
              <a:rPr lang="es-ES" altLang="zh-TW" sz="2400" b="1" dirty="0">
                <a:solidFill>
                  <a:srgbClr val="FF0000"/>
                </a:solidFill>
              </a:rPr>
              <a:t>Procesos clave:</a:t>
            </a:r>
            <a:endParaRPr lang="es-ES" altLang="zh-TW" dirty="0">
              <a:solidFill>
                <a:srgbClr val="FF0000"/>
              </a:solidFill>
            </a:endParaRPr>
          </a:p>
          <a:p>
            <a:pPr eaLnBrk="0" hangingPunct="0"/>
            <a:r>
              <a:rPr lang="es-ES" altLang="zh-TW" dirty="0"/>
              <a:t>- Directiva Información no financiera (KPI)</a:t>
            </a:r>
            <a:endParaRPr lang="es-ES" altLang="zh-TW" sz="1400" dirty="0"/>
          </a:p>
          <a:p>
            <a:pPr eaLnBrk="0" hangingPunct="0"/>
            <a:r>
              <a:rPr lang="es-ES" altLang="zh-TW" dirty="0"/>
              <a:t>- Estrategia Europea RSE (Foro Multistakeholders febrero 2015)</a:t>
            </a:r>
            <a:endParaRPr lang="es-ES" altLang="zh-TW" sz="1400" dirty="0"/>
          </a:p>
          <a:p>
            <a:pPr eaLnBrk="0" hangingPunct="0"/>
            <a:r>
              <a:rPr lang="es-ES" altLang="zh-TW" dirty="0"/>
              <a:t>- Proceso Naciones Unidas Empresas y Derechos </a:t>
            </a:r>
            <a:r>
              <a:rPr lang="es-ES" altLang="zh-TW" sz="1200" dirty="0"/>
              <a:t>Humanos (2 vertientes: legal y voluntaria-Ruggie)</a:t>
            </a:r>
            <a:endParaRPr lang="es-ES" altLang="zh-TW" sz="4000" dirty="0"/>
          </a:p>
        </p:txBody>
      </p:sp>
      <p:sp>
        <p:nvSpPr>
          <p:cNvPr id="4" name="Rectangle 8"/>
          <p:cNvSpPr>
            <a:spLocks noChangeArrowheads="1"/>
          </p:cNvSpPr>
          <p:nvPr/>
        </p:nvSpPr>
        <p:spPr bwMode="auto">
          <a:xfrm>
            <a:off x="56456" y="116632"/>
            <a:ext cx="8191368" cy="984885"/>
          </a:xfrm>
          <a:prstGeom prst="rect">
            <a:avLst/>
          </a:prstGeom>
          <a:noFill/>
          <a:ln w="9525">
            <a:solidFill>
              <a:schemeClr val="accent1"/>
            </a:solidFill>
            <a:miter lim="800000"/>
            <a:headEnd/>
            <a:tailEnd/>
          </a:ln>
        </p:spPr>
        <p:txBody>
          <a:bodyPr anchor="ctr">
            <a:spAutoFit/>
          </a:bodyPr>
          <a:lstStyle/>
          <a:p>
            <a:pPr eaLnBrk="0" hangingPunct="0"/>
            <a:r>
              <a:rPr lang="es-ES" sz="2000" b="1" dirty="0" smtClean="0"/>
              <a:t>Recordando Participación </a:t>
            </a:r>
            <a:r>
              <a:rPr lang="es-ES" sz="2000" b="1" dirty="0"/>
              <a:t>en la Conferencia sobre la Gestión de la RSE en Europa -El papel de los profesionales y directivos de la </a:t>
            </a:r>
            <a:r>
              <a:rPr lang="es-ES" sz="2000" b="1" dirty="0" smtClean="0"/>
              <a:t>RSE </a:t>
            </a:r>
          </a:p>
          <a:p>
            <a:pPr eaLnBrk="0" hangingPunct="0"/>
            <a:r>
              <a:rPr lang="es-ES" b="1" dirty="0" smtClean="0"/>
              <a:t>Bruselas</a:t>
            </a:r>
            <a:r>
              <a:rPr lang="es-ES" b="1" dirty="0"/>
              <a:t>,  </a:t>
            </a:r>
            <a:r>
              <a:rPr lang="es-ES" b="1" dirty="0" smtClean="0"/>
              <a:t>Nov. 2014 - </a:t>
            </a:r>
            <a:r>
              <a:rPr lang="es-ES" sz="1400" b="1" dirty="0" smtClean="0"/>
              <a:t>José </a:t>
            </a:r>
            <a:r>
              <a:rPr lang="es-ES" sz="1400" b="1" dirty="0"/>
              <a:t>Carlos González CCOO </a:t>
            </a:r>
            <a:r>
              <a:rPr lang="es-ES" sz="1400" b="1" dirty="0">
                <a:solidFill>
                  <a:schemeClr val="tx2"/>
                </a:solidFill>
              </a:rPr>
              <a:t>@jcarlosgonz</a:t>
            </a:r>
            <a:endParaRPr lang="es-ES" sz="1400" dirty="0">
              <a:solidFill>
                <a:schemeClr val="tx2"/>
              </a:solidFill>
            </a:endParaRPr>
          </a:p>
        </p:txBody>
      </p:sp>
      <p:pic>
        <p:nvPicPr>
          <p:cNvPr id="5" name="Picture 7"/>
          <p:cNvPicPr>
            <a:picLocks noChangeAspect="1" noChangeArrowheads="1"/>
          </p:cNvPicPr>
          <p:nvPr/>
        </p:nvPicPr>
        <p:blipFill>
          <a:blip r:embed="rId4" cstate="print"/>
          <a:srcRect/>
          <a:stretch>
            <a:fillRect/>
          </a:stretch>
        </p:blipFill>
        <p:spPr bwMode="auto">
          <a:xfrm>
            <a:off x="6465168" y="548680"/>
            <a:ext cx="3456384" cy="1350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9 Imagen" descr="Logo_CCOO.jpg"/>
          <p:cNvPicPr>
            <a:picLocks noChangeAspect="1"/>
          </p:cNvPicPr>
          <p:nvPr/>
        </p:nvPicPr>
        <p:blipFill>
          <a:blip r:embed="rId3" cstate="print"/>
          <a:srcRect/>
          <a:stretch>
            <a:fillRect/>
          </a:stretch>
        </p:blipFill>
        <p:spPr bwMode="auto">
          <a:xfrm>
            <a:off x="8625408" y="260648"/>
            <a:ext cx="1107268" cy="404664"/>
          </a:xfrm>
          <a:prstGeom prst="rect">
            <a:avLst/>
          </a:prstGeom>
          <a:noFill/>
          <a:ln w="9525">
            <a:noFill/>
            <a:miter lim="800000"/>
            <a:headEnd/>
            <a:tailEnd/>
          </a:ln>
        </p:spPr>
      </p:pic>
      <p:sp>
        <p:nvSpPr>
          <p:cNvPr id="5123" name="Rectangle 1"/>
          <p:cNvSpPr>
            <a:spLocks noChangeArrowheads="1"/>
          </p:cNvSpPr>
          <p:nvPr/>
        </p:nvSpPr>
        <p:spPr bwMode="auto">
          <a:xfrm>
            <a:off x="0" y="872128"/>
            <a:ext cx="9906000" cy="5509200"/>
          </a:xfrm>
          <a:prstGeom prst="rect">
            <a:avLst/>
          </a:prstGeom>
          <a:noFill/>
          <a:ln w="9525">
            <a:noFill/>
            <a:miter lim="800000"/>
            <a:headEnd/>
            <a:tailEnd/>
          </a:ln>
        </p:spPr>
        <p:txBody>
          <a:bodyPr anchor="ctr">
            <a:spAutoFit/>
          </a:bodyPr>
          <a:lstStyle/>
          <a:p>
            <a:pPr eaLnBrk="0" hangingPunct="0"/>
            <a:r>
              <a:rPr lang="en-US" altLang="zh-TW" sz="2000" b="1" dirty="0">
                <a:solidFill>
                  <a:srgbClr val="FF0000"/>
                </a:solidFill>
              </a:rPr>
              <a:t>CONTRIBUTIONS CCOO Working </a:t>
            </a:r>
            <a:r>
              <a:rPr lang="en-US" altLang="zh-TW" sz="2000" b="1" dirty="0" smtClean="0">
                <a:solidFill>
                  <a:srgbClr val="FF0000"/>
                </a:solidFill>
              </a:rPr>
              <a:t>Groups</a:t>
            </a:r>
          </a:p>
          <a:p>
            <a:pPr eaLnBrk="0" hangingPunct="0"/>
            <a:r>
              <a:rPr lang="en-US" altLang="zh-TW" sz="2000" b="1" dirty="0" smtClean="0">
                <a:solidFill>
                  <a:srgbClr val="FF0000"/>
                </a:solidFill>
              </a:rPr>
              <a:t>CSR </a:t>
            </a:r>
            <a:r>
              <a:rPr lang="en-US" altLang="zh-TW" sz="2000" b="1" dirty="0" err="1">
                <a:solidFill>
                  <a:srgbClr val="FF0000"/>
                </a:solidFill>
              </a:rPr>
              <a:t>Eurocadres</a:t>
            </a:r>
            <a:r>
              <a:rPr lang="en-US" altLang="zh-TW" sz="2000" b="1" dirty="0">
                <a:solidFill>
                  <a:srgbClr val="FF0000"/>
                </a:solidFill>
              </a:rPr>
              <a:t> 27 </a:t>
            </a:r>
            <a:r>
              <a:rPr lang="en-US" altLang="zh-TW" sz="2000" b="1" dirty="0" smtClean="0">
                <a:solidFill>
                  <a:srgbClr val="FF0000"/>
                </a:solidFill>
              </a:rPr>
              <a:t>Nov 2014</a:t>
            </a:r>
            <a:endParaRPr lang="en-US" altLang="zh-TW" sz="2000" b="1" dirty="0">
              <a:solidFill>
                <a:srgbClr val="FF0000"/>
              </a:solidFill>
            </a:endParaRPr>
          </a:p>
          <a:p>
            <a:pPr eaLnBrk="0" hangingPunct="0"/>
            <a:endParaRPr lang="es-ES" altLang="zh-TW" sz="1600" dirty="0"/>
          </a:p>
          <a:p>
            <a:pPr eaLnBrk="0" hangingPunct="0"/>
            <a:r>
              <a:rPr lang="en-US" altLang="zh-TW" sz="2000" dirty="0"/>
              <a:t>Union experience in the Spanish Council of CSR. 6. (revision situation, balance, key process indicators KPI)</a:t>
            </a:r>
            <a:endParaRPr lang="es-ES" altLang="zh-TW" sz="1600" dirty="0"/>
          </a:p>
          <a:p>
            <a:pPr eaLnBrk="0" hangingPunct="0"/>
            <a:r>
              <a:rPr lang="en-US" altLang="zh-TW" sz="2000" dirty="0"/>
              <a:t>Spain, 'bubble' entrepreneurs and best practices. Solution: KPI for large enterprises</a:t>
            </a:r>
            <a:endParaRPr lang="es-ES" altLang="zh-TW" sz="1600" dirty="0"/>
          </a:p>
          <a:p>
            <a:pPr eaLnBrk="0" hangingPunct="0"/>
            <a:r>
              <a:rPr lang="en-US" altLang="zh-TW" sz="2000" b="1" dirty="0">
                <a:solidFill>
                  <a:srgbClr val="FF0000"/>
                </a:solidFill>
              </a:rPr>
              <a:t>Central Key: the KEY INDICATORS (KPI)</a:t>
            </a:r>
            <a:endParaRPr lang="es-ES" altLang="zh-TW" sz="1600" dirty="0"/>
          </a:p>
          <a:p>
            <a:pPr eaLnBrk="0" hangingPunct="0"/>
            <a:r>
              <a:rPr lang="en-US" altLang="zh-TW" sz="2000" dirty="0"/>
              <a:t>Concretion</a:t>
            </a:r>
            <a:endParaRPr lang="es-ES" altLang="zh-TW" sz="1600" dirty="0"/>
          </a:p>
          <a:p>
            <a:pPr eaLnBrk="0" hangingPunct="0"/>
            <a:r>
              <a:rPr lang="en-US" altLang="zh-TW" sz="2000" dirty="0"/>
              <a:t>Sincere dialogue (not defensive. No 'reputation')</a:t>
            </a:r>
            <a:endParaRPr lang="es-ES" altLang="zh-TW" sz="1600" dirty="0"/>
          </a:p>
          <a:p>
            <a:pPr eaLnBrk="0" hangingPunct="0"/>
            <a:r>
              <a:rPr lang="en-US" altLang="zh-TW" sz="2000" dirty="0"/>
              <a:t>Related to the effective participation of stakeholders indicators (and their representativeness)</a:t>
            </a:r>
            <a:endParaRPr lang="es-ES" altLang="zh-TW" sz="1600" dirty="0"/>
          </a:p>
          <a:p>
            <a:pPr eaLnBrk="0" hangingPunct="0"/>
            <a:r>
              <a:rPr lang="en-US" altLang="zh-TW" sz="2000" dirty="0"/>
              <a:t>Two examples (in relation to financial crisis):</a:t>
            </a:r>
            <a:endParaRPr lang="es-ES" altLang="zh-TW" sz="1600" dirty="0"/>
          </a:p>
          <a:p>
            <a:pPr eaLnBrk="0" hangingPunct="0"/>
            <a:r>
              <a:rPr lang="en-US" altLang="zh-TW" sz="2000" dirty="0"/>
              <a:t>• indicator of fiscal responsibility</a:t>
            </a:r>
            <a:endParaRPr lang="es-ES" altLang="zh-TW" sz="1600" dirty="0"/>
          </a:p>
          <a:p>
            <a:pPr eaLnBrk="0" hangingPunct="0"/>
            <a:r>
              <a:rPr lang="en-US" altLang="zh-TW" sz="2000" dirty="0"/>
              <a:t>• equity indicator</a:t>
            </a:r>
            <a:endParaRPr lang="es-ES" altLang="zh-TW" sz="1600" dirty="0"/>
          </a:p>
          <a:p>
            <a:pPr eaLnBrk="0" hangingPunct="0"/>
            <a:r>
              <a:rPr lang="en-US" altLang="zh-TW" sz="1600" dirty="0"/>
              <a:t>(Sure we will agree on indicators on equality, diversity, </a:t>
            </a:r>
            <a:r>
              <a:rPr lang="en-US" altLang="zh-TW" sz="1600" b="1" dirty="0"/>
              <a:t>supply chain</a:t>
            </a:r>
            <a:r>
              <a:rPr lang="en-US" altLang="zh-TW" sz="1600" dirty="0"/>
              <a:t>, labor indicators ...)</a:t>
            </a:r>
            <a:endParaRPr lang="es-ES" altLang="zh-TW" sz="1200" dirty="0"/>
          </a:p>
          <a:p>
            <a:pPr eaLnBrk="0" hangingPunct="0"/>
            <a:r>
              <a:rPr lang="en-US" altLang="zh-TW" sz="2000" b="1" dirty="0">
                <a:solidFill>
                  <a:srgbClr val="FF0000"/>
                </a:solidFill>
              </a:rPr>
              <a:t>Key processes:</a:t>
            </a:r>
            <a:endParaRPr lang="es-ES" altLang="zh-TW" sz="1600" dirty="0"/>
          </a:p>
          <a:p>
            <a:pPr eaLnBrk="0" hangingPunct="0"/>
            <a:r>
              <a:rPr lang="en-US" altLang="zh-TW" sz="2000" dirty="0"/>
              <a:t>- Directive no financial information (KPI)</a:t>
            </a:r>
            <a:endParaRPr lang="es-ES" altLang="zh-TW" sz="1600" dirty="0"/>
          </a:p>
          <a:p>
            <a:pPr eaLnBrk="0" hangingPunct="0"/>
            <a:r>
              <a:rPr lang="en-US" altLang="zh-TW" sz="2000" dirty="0"/>
              <a:t>- European CSR Strategy (Forum </a:t>
            </a:r>
            <a:r>
              <a:rPr lang="en-US" altLang="zh-TW" sz="2000" dirty="0" err="1"/>
              <a:t>Multistakeholders</a:t>
            </a:r>
            <a:r>
              <a:rPr lang="en-US" altLang="zh-TW" sz="2000" dirty="0"/>
              <a:t> February 2015)</a:t>
            </a:r>
            <a:endParaRPr lang="es-ES" altLang="zh-TW" sz="1600" dirty="0"/>
          </a:p>
          <a:p>
            <a:pPr eaLnBrk="0" hangingPunct="0"/>
            <a:r>
              <a:rPr lang="en-US" altLang="zh-TW" sz="2000" dirty="0"/>
              <a:t>- Process UN Business and Human Rights (two aspects: legal and voluntary-</a:t>
            </a:r>
            <a:r>
              <a:rPr lang="en-US" altLang="zh-TW" sz="2000" dirty="0" err="1"/>
              <a:t>Ruggie</a:t>
            </a:r>
            <a:r>
              <a:rPr lang="en-US" altLang="zh-TW" sz="2000" dirty="0"/>
              <a:t>)</a:t>
            </a:r>
            <a:endParaRPr lang="en-US" altLang="zh-TW" sz="4400" dirty="0"/>
          </a:p>
        </p:txBody>
      </p:sp>
      <p:pic>
        <p:nvPicPr>
          <p:cNvPr id="4" name="Picture 7"/>
          <p:cNvPicPr>
            <a:picLocks noChangeAspect="1" noChangeArrowheads="1"/>
          </p:cNvPicPr>
          <p:nvPr/>
        </p:nvPicPr>
        <p:blipFill>
          <a:blip r:embed="rId4" cstate="print"/>
          <a:srcRect/>
          <a:stretch>
            <a:fillRect/>
          </a:stretch>
        </p:blipFill>
        <p:spPr bwMode="auto">
          <a:xfrm>
            <a:off x="4880992" y="260648"/>
            <a:ext cx="3456384" cy="1350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5" name="4 Rectángulo"/>
          <p:cNvSpPr/>
          <p:nvPr/>
        </p:nvSpPr>
        <p:spPr>
          <a:xfrm>
            <a:off x="0" y="0"/>
            <a:ext cx="9906000" cy="523220"/>
          </a:xfrm>
          <a:prstGeom prst="rect">
            <a:avLst/>
          </a:prstGeom>
          <a:solidFill>
            <a:srgbClr val="FF0000"/>
          </a:solidFill>
        </p:spPr>
        <p:txBody>
          <a:bodyPr wrap="square">
            <a:spAutoFit/>
          </a:bodyPr>
          <a:lstStyle/>
          <a:p>
            <a:r>
              <a:rPr lang="es-ES" sz="2800" b="1" dirty="0" smtClean="0">
                <a:solidFill>
                  <a:schemeClr val="bg1"/>
                </a:solidFill>
              </a:rPr>
              <a:t>Propuesta + acción sindical : centrarnos en 4 </a:t>
            </a:r>
            <a:r>
              <a:rPr lang="es-ES" sz="2800" b="1" dirty="0" err="1" smtClean="0">
                <a:solidFill>
                  <a:schemeClr val="bg1"/>
                </a:solidFill>
              </a:rPr>
              <a:t>KPI’s</a:t>
            </a:r>
            <a:r>
              <a:rPr lang="es-ES" sz="2800" b="1" dirty="0" smtClean="0">
                <a:solidFill>
                  <a:schemeClr val="bg1"/>
                </a:solidFill>
              </a:rPr>
              <a:t>…                      </a:t>
            </a:r>
          </a:p>
        </p:txBody>
      </p:sp>
      <p:pic>
        <p:nvPicPr>
          <p:cNvPr id="6" name="2 Imagen" descr="servicioslogo.png"/>
          <p:cNvPicPr>
            <a:picLocks noChangeAspect="1" noChangeArrowheads="1"/>
          </p:cNvPicPr>
          <p:nvPr/>
        </p:nvPicPr>
        <p:blipFill>
          <a:blip r:embed="rId3" cstate="print"/>
          <a:srcRect/>
          <a:stretch>
            <a:fillRect/>
          </a:stretch>
        </p:blipFill>
        <p:spPr bwMode="auto">
          <a:xfrm>
            <a:off x="8985448" y="44624"/>
            <a:ext cx="792088" cy="432497"/>
          </a:xfrm>
          <a:prstGeom prst="rect">
            <a:avLst/>
          </a:prstGeom>
          <a:noFill/>
          <a:ln w="9525">
            <a:noFill/>
            <a:miter lim="800000"/>
            <a:headEnd/>
            <a:tailEnd/>
          </a:ln>
        </p:spPr>
      </p:pic>
      <p:cxnSp>
        <p:nvCxnSpPr>
          <p:cNvPr id="9"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3 Conector angular"/>
          <p:cNvCxnSpPr/>
          <p:nvPr/>
        </p:nvCxnSpPr>
        <p:spPr>
          <a:xfrm rot="5400000">
            <a:off x="2763292" y="2982011"/>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2" name="11 Tabla"/>
          <p:cNvGraphicFramePr>
            <a:graphicFrameLocks noGrp="1"/>
          </p:cNvGraphicFramePr>
          <p:nvPr/>
        </p:nvGraphicFramePr>
        <p:xfrm>
          <a:off x="848543" y="764704"/>
          <a:ext cx="8352929" cy="3579872"/>
        </p:xfrm>
        <a:graphic>
          <a:graphicData uri="http://schemas.openxmlformats.org/drawingml/2006/table">
            <a:tbl>
              <a:tblPr/>
              <a:tblGrid>
                <a:gridCol w="2245544"/>
                <a:gridCol w="1900075"/>
                <a:gridCol w="3528711"/>
                <a:gridCol w="678599"/>
              </a:tblGrid>
              <a:tr h="596645">
                <a:tc>
                  <a:txBody>
                    <a:bodyPr/>
                    <a:lstStyle/>
                    <a:p>
                      <a:pPr algn="l" rtl="0" fontAlgn="ctr"/>
                      <a:r>
                        <a:rPr lang="es-ES" sz="1800" b="0" i="0" u="none" strike="noStrike" dirty="0">
                          <a:solidFill>
                            <a:srgbClr val="FF3300"/>
                          </a:solidFill>
                          <a:latin typeface="Arial"/>
                        </a:rPr>
                        <a:t>Huella de Carbono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err="1">
                          <a:solidFill>
                            <a:srgbClr val="000000"/>
                          </a:solidFill>
                          <a:latin typeface="Arial"/>
                        </a:rPr>
                        <a:t>Carbon</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footprint</a:t>
                      </a:r>
                      <a:r>
                        <a:rPr lang="es-ES" sz="1800" b="0" i="0" u="none" strike="noStrike" dirty="0" smtClean="0">
                          <a:solidFill>
                            <a:srgbClr val="000000"/>
                          </a:solidFill>
                          <a:latin typeface="Arial"/>
                        </a:rPr>
                        <a:t> </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Cambio climático – Incluir transporte empleados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chemeClr val="tx2"/>
                          </a:solidFill>
                          <a:latin typeface="Arial"/>
                        </a:rPr>
                        <a:t>(</a:t>
                      </a:r>
                      <a:r>
                        <a:rPr lang="es-ES" sz="1200" b="0" i="0" u="none" strike="noStrike" dirty="0" err="1" smtClean="0">
                          <a:solidFill>
                            <a:schemeClr val="tx2"/>
                          </a:solidFill>
                          <a:latin typeface="Arial"/>
                        </a:rPr>
                        <a:t>Easy</a:t>
                      </a:r>
                      <a:r>
                        <a:rPr lang="es-ES" sz="1200" b="0" i="0" u="none" strike="noStrike" dirty="0" smtClean="0">
                          <a:solidFill>
                            <a:schemeClr val="tx2"/>
                          </a:solidFill>
                          <a:latin typeface="Arial"/>
                        </a:rPr>
                        <a:t>, </a:t>
                      </a:r>
                      <a:r>
                        <a:rPr lang="es-ES" sz="1200" b="0" i="0" u="none" strike="noStrike" dirty="0" err="1" smtClean="0">
                          <a:solidFill>
                            <a:schemeClr val="tx2"/>
                          </a:solidFill>
                          <a:latin typeface="Arial"/>
                        </a:rPr>
                        <a:t>consen</a:t>
                      </a:r>
                      <a:r>
                        <a:rPr lang="es-ES" sz="1200" b="0" i="0" u="none" strike="noStrike" dirty="0" smtClean="0">
                          <a:solidFill>
                            <a:schemeClr val="tx2"/>
                          </a:solidFill>
                          <a:latin typeface="Arial"/>
                        </a:rPr>
                        <a:t>)</a:t>
                      </a:r>
                      <a:r>
                        <a:rPr lang="es-ES" sz="1200" b="0" i="0" u="none" strike="noStrike" dirty="0">
                          <a:solidFill>
                            <a:schemeClr val="tx2"/>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rtl="0" fontAlgn="ctr"/>
                      <a:r>
                        <a:rPr lang="es-ES" sz="1800" b="1" i="0" u="none" strike="noStrike" dirty="0">
                          <a:solidFill>
                            <a:srgbClr val="FF3300"/>
                          </a:solidFill>
                          <a:latin typeface="Arial"/>
                        </a:rPr>
                        <a:t>Huella fiscal (</a:t>
                      </a:r>
                      <a:r>
                        <a:rPr lang="es-ES" sz="1800" b="1" i="0" u="none" strike="noStrike" dirty="0" err="1">
                          <a:solidFill>
                            <a:srgbClr val="FF3300"/>
                          </a:solidFill>
                          <a:latin typeface="Arial"/>
                        </a:rPr>
                        <a:t>Beps</a:t>
                      </a:r>
                      <a:r>
                        <a:rPr lang="es-ES" sz="1800" b="1" i="0" u="none" strike="noStrike" dirty="0">
                          <a:solidFill>
                            <a:srgbClr val="FF33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a:solidFill>
                            <a:srgbClr val="000000"/>
                          </a:solidFill>
                          <a:latin typeface="Arial"/>
                        </a:rPr>
                        <a:t>Fiscal Footprint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Tipo fiscal real- Aportación a Protección Social -Transparencia -Justicia fiscal…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4"/>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fontAlgn="b"/>
                      <a:r>
                        <a:rPr lang="es-ES" sz="1800" b="1" i="0" u="none" strike="noStrike">
                          <a:solidFill>
                            <a:srgbClr val="FF3300"/>
                          </a:solidFill>
                          <a:latin typeface="Arial"/>
                        </a:rPr>
                        <a:t>Desigualdad salarial           (GRI G4-54) (SEC) </a:t>
                      </a:r>
                      <a:endParaRPr lang="es-ES" sz="1100" b="0" i="0" u="none" strike="noStrike">
                        <a:solidFill>
                          <a:srgbClr val="FF3300"/>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err="1">
                          <a:solidFill>
                            <a:srgbClr val="000000"/>
                          </a:solidFill>
                          <a:latin typeface="Arial"/>
                        </a:rPr>
                        <a:t>Wage</a:t>
                      </a:r>
                      <a:r>
                        <a:rPr lang="es-ES" sz="1800" b="0" i="0" u="none" strike="noStrike" dirty="0">
                          <a:solidFill>
                            <a:srgbClr val="000000"/>
                          </a:solidFill>
                          <a:latin typeface="Arial"/>
                        </a:rPr>
                        <a:t> </a:t>
                      </a:r>
                      <a:r>
                        <a:rPr lang="es-ES" sz="1800" b="0" i="0" u="none" strike="noStrike" dirty="0" err="1">
                          <a:solidFill>
                            <a:srgbClr val="000000"/>
                          </a:solidFill>
                          <a:latin typeface="Arial"/>
                        </a:rPr>
                        <a:t>Inequality</a:t>
                      </a:r>
                      <a:r>
                        <a:rPr lang="es-ES" sz="1800" b="0" i="0" u="none" strike="noStrike" dirty="0">
                          <a:solidFill>
                            <a:srgbClr val="000000"/>
                          </a:solidFill>
                          <a:latin typeface="Arial"/>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a:solidFill>
                            <a:srgbClr val="0000FF"/>
                          </a:solidFill>
                          <a:latin typeface="Calibri"/>
                          <a:hlinkClick r:id="rId5"/>
                        </a:rPr>
                        <a:t>Video</a:t>
                      </a:r>
                      <a:endParaRPr lang="es-ES" sz="1100" b="0" i="0" u="sng" strike="noStrike">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291">
                <a:tc>
                  <a:txBody>
                    <a:bodyPr/>
                    <a:lstStyle/>
                    <a:p>
                      <a:pPr algn="l" rtl="0" fontAlgn="ctr"/>
                      <a:r>
                        <a:rPr lang="es-ES" sz="1800" b="1" i="0" u="none" strike="noStrike" dirty="0">
                          <a:solidFill>
                            <a:srgbClr val="FF3300"/>
                          </a:solidFill>
                          <a:latin typeface="Arial"/>
                        </a:rPr>
                        <a:t>Fuerza laboral real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a:solidFill>
                            <a:srgbClr val="000000"/>
                          </a:solidFill>
                          <a:latin typeface="Arial"/>
                        </a:rPr>
                        <a:t>Real </a:t>
                      </a:r>
                      <a:r>
                        <a:rPr lang="es-ES" sz="1800" b="0" i="0" u="none" strike="noStrike" dirty="0" err="1">
                          <a:solidFill>
                            <a:srgbClr val="000000"/>
                          </a:solidFill>
                          <a:latin typeface="Arial"/>
                        </a:rPr>
                        <a:t>work</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force-Map</a:t>
                      </a:r>
                      <a:r>
                        <a:rPr lang="es-ES" sz="1800" b="0" i="0" u="none" strike="noStrike" dirty="0" smtClean="0">
                          <a:solidFill>
                            <a:srgbClr val="000000"/>
                          </a:solidFill>
                          <a:latin typeface="Arial"/>
                        </a:rPr>
                        <a:t>, </a:t>
                      </a:r>
                      <a:r>
                        <a:rPr lang="es-ES" sz="1800" b="0" i="0" u="none" strike="noStrike" dirty="0" err="1" smtClean="0">
                          <a:solidFill>
                            <a:srgbClr val="000000"/>
                          </a:solidFill>
                          <a:latin typeface="Arial"/>
                        </a:rPr>
                        <a:t>draw</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a:solidFill>
                            <a:srgbClr val="000000"/>
                          </a:solidFill>
                          <a:latin typeface="Arial"/>
                        </a:rPr>
                        <a:t>Luego, control cadena productiva: % Con convenios, bajo normas OIT, trabajo decente…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6"/>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3"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4" name="13 Tabla"/>
          <p:cNvGraphicFramePr>
            <a:graphicFrameLocks noGrp="1"/>
          </p:cNvGraphicFramePr>
          <p:nvPr/>
        </p:nvGraphicFramePr>
        <p:xfrm>
          <a:off x="848544" y="4509120"/>
          <a:ext cx="8352928" cy="731520"/>
        </p:xfrm>
        <a:graphic>
          <a:graphicData uri="http://schemas.openxmlformats.org/drawingml/2006/table">
            <a:tbl>
              <a:tblPr/>
              <a:tblGrid>
                <a:gridCol w="2245544"/>
                <a:gridCol w="1900075"/>
                <a:gridCol w="3528711"/>
                <a:gridCol w="678598"/>
              </a:tblGrid>
              <a:tr h="720080">
                <a:tc>
                  <a:txBody>
                    <a:bodyPr/>
                    <a:lstStyle/>
                    <a:p>
                      <a:pPr algn="l" rtl="0" fontAlgn="ctr"/>
                      <a:r>
                        <a:rPr lang="es-ES" sz="1600" b="1" i="0" u="none" strike="noStrike" dirty="0">
                          <a:solidFill>
                            <a:srgbClr val="000000"/>
                          </a:solidFill>
                          <a:latin typeface="Arial"/>
                        </a:rPr>
                        <a:t>Gestión del cambio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600" b="0" i="0" u="none" strike="noStrike" dirty="0" err="1">
                          <a:solidFill>
                            <a:srgbClr val="000000"/>
                          </a:solidFill>
                          <a:latin typeface="Arial"/>
                        </a:rPr>
                        <a:t>Change</a:t>
                      </a:r>
                      <a:r>
                        <a:rPr lang="es-ES" sz="1600" b="0" i="0" u="none" strike="noStrike" dirty="0">
                          <a:solidFill>
                            <a:srgbClr val="000000"/>
                          </a:solidFill>
                          <a:latin typeface="Arial"/>
                        </a:rPr>
                        <a:t> </a:t>
                      </a:r>
                      <a:r>
                        <a:rPr lang="es-ES" sz="1600" b="0" i="0" u="none" strike="noStrike" dirty="0" err="1" smtClean="0">
                          <a:solidFill>
                            <a:srgbClr val="000000"/>
                          </a:solidFill>
                          <a:latin typeface="Arial"/>
                        </a:rPr>
                        <a:t>management</a:t>
                      </a:r>
                      <a:r>
                        <a:rPr lang="es-ES" sz="1600" b="0" i="0" u="none" strike="noStrike" dirty="0" smtClean="0">
                          <a:solidFill>
                            <a:srgbClr val="000000"/>
                          </a:solidFill>
                          <a:latin typeface="Arial"/>
                        </a:rPr>
                        <a:t> /</a:t>
                      </a:r>
                      <a:r>
                        <a:rPr lang="es-ES" sz="1600" b="0" i="0" u="none" strike="noStrike" dirty="0" err="1" smtClean="0">
                          <a:solidFill>
                            <a:srgbClr val="000000"/>
                          </a:solidFill>
                          <a:latin typeface="Arial"/>
                        </a:rPr>
                        <a:t>Just</a:t>
                      </a:r>
                      <a:r>
                        <a:rPr lang="es-ES" sz="1600" b="0" i="0" u="none" strike="noStrike" baseline="0" dirty="0" smtClean="0">
                          <a:solidFill>
                            <a:srgbClr val="000000"/>
                          </a:solidFill>
                          <a:latin typeface="Arial"/>
                        </a:rPr>
                        <a:t> </a:t>
                      </a:r>
                      <a:r>
                        <a:rPr lang="es-ES" sz="1600" b="0" i="0" u="none" strike="noStrike" baseline="0" dirty="0" err="1" smtClean="0">
                          <a:solidFill>
                            <a:srgbClr val="000000"/>
                          </a:solidFill>
                          <a:latin typeface="Arial"/>
                        </a:rPr>
                        <a:t>Transitión</a:t>
                      </a:r>
                      <a:endParaRPr lang="es-ES" sz="16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600" b="0" i="0" u="none" strike="noStrike">
                          <a:solidFill>
                            <a:srgbClr val="000000"/>
                          </a:solidFill>
                          <a:latin typeface="Arial"/>
                        </a:rPr>
                        <a:t>Previsión y adaptación a cambio (Modelo productivo, clima, financiero). Reestructuraciones responsables…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50" b="0" i="0" u="sng" strike="noStrike" dirty="0">
                          <a:solidFill>
                            <a:srgbClr val="0000FF"/>
                          </a:solidFill>
                          <a:latin typeface="Calibri"/>
                          <a:hlinkClick r:id="rId7"/>
                        </a:rPr>
                        <a:t>Video</a:t>
                      </a:r>
                      <a:endParaRPr lang="es-ES" sz="105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1" name="3 Conector angular"/>
          <p:cNvCxnSpPr/>
          <p:nvPr/>
        </p:nvCxnSpPr>
        <p:spPr>
          <a:xfrm rot="5400000">
            <a:off x="2519669" y="3183508"/>
            <a:ext cx="518583" cy="116417"/>
          </a:xfrm>
          <a:prstGeom prst="bentConnector3">
            <a:avLst>
              <a:gd name="adj1" fmla="val 50000"/>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0" y="5373216"/>
            <a:ext cx="9906000" cy="1384995"/>
          </a:xfrm>
          <a:prstGeom prst="rect">
            <a:avLst/>
          </a:prstGeom>
          <a:solidFill>
            <a:srgbClr val="FF0000"/>
          </a:solidFill>
        </p:spPr>
        <p:txBody>
          <a:bodyPr wrap="square">
            <a:spAutoFit/>
          </a:bodyPr>
          <a:lstStyle/>
          <a:p>
            <a:r>
              <a:rPr lang="es-ES" sz="2800" b="1" dirty="0" smtClean="0">
                <a:solidFill>
                  <a:schemeClr val="bg1"/>
                </a:solidFill>
              </a:rPr>
              <a:t>Demanda, denuncia: Deben estar en la transposición; en KPI Comisión Europea (Taller. El secreto mejor guardado). Pero si no, los usaremos de igual modo. Clave: equilibrio anti-</a:t>
            </a:r>
            <a:r>
              <a:rPr lang="es-ES" sz="2800" b="1" dirty="0" err="1" smtClean="0">
                <a:solidFill>
                  <a:schemeClr val="bg1"/>
                </a:solidFill>
              </a:rPr>
              <a:t>greenwashing</a:t>
            </a:r>
            <a:endParaRPr lang="es-ES" sz="2800" b="1" dirty="0" smtClean="0">
              <a:solidFill>
                <a:schemeClr val="bg1"/>
              </a:solidFill>
            </a:endParaRPr>
          </a:p>
        </p:txBody>
      </p:sp>
      <p:sp>
        <p:nvSpPr>
          <p:cNvPr id="16" name="15 CuadroTexto"/>
          <p:cNvSpPr txBox="1"/>
          <p:nvPr/>
        </p:nvSpPr>
        <p:spPr>
          <a:xfrm>
            <a:off x="56456" y="2996952"/>
            <a:ext cx="864096" cy="600164"/>
          </a:xfrm>
          <a:prstGeom prst="rect">
            <a:avLst/>
          </a:prstGeom>
          <a:solidFill>
            <a:srgbClr val="FFFF00"/>
          </a:solidFill>
        </p:spPr>
        <p:txBody>
          <a:bodyPr wrap="square" rtlCol="0">
            <a:spAutoFit/>
          </a:bodyPr>
          <a:lstStyle/>
          <a:p>
            <a:r>
              <a:rPr lang="es-ES" sz="1200" b="1" dirty="0" smtClean="0">
                <a:solidFill>
                  <a:srgbClr val="FF0000"/>
                </a:solidFill>
              </a:rPr>
              <a:t>‘</a:t>
            </a:r>
            <a:r>
              <a:rPr lang="es-ES" sz="1050" b="1" dirty="0" err="1" smtClean="0">
                <a:solidFill>
                  <a:srgbClr val="FF0000"/>
                </a:solidFill>
              </a:rPr>
              <a:t>Stagirers</a:t>
            </a:r>
            <a:r>
              <a:rPr lang="es-ES" sz="1050" b="1" dirty="0" smtClean="0">
                <a:solidFill>
                  <a:srgbClr val="FF0000"/>
                </a:solidFill>
              </a:rPr>
              <a:t> </a:t>
            </a:r>
            <a:r>
              <a:rPr lang="es-ES" sz="1050" b="1" dirty="0" err="1" smtClean="0">
                <a:solidFill>
                  <a:srgbClr val="FF0000"/>
                </a:solidFill>
              </a:rPr>
              <a:t>Star</a:t>
            </a:r>
            <a:r>
              <a:rPr lang="es-ES" sz="1050" b="1" dirty="0" smtClean="0">
                <a:solidFill>
                  <a:srgbClr val="FF0000"/>
                </a:solidFill>
              </a:rPr>
              <a:t> Chefs’ INVISIBLES</a:t>
            </a:r>
            <a:endParaRPr lang="es-ES" sz="1200" b="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descr="servicioslogo.png"/>
          <p:cNvPicPr>
            <a:picLocks noChangeAspect="1" noChangeArrowheads="1"/>
          </p:cNvPicPr>
          <p:nvPr/>
        </p:nvPicPr>
        <p:blipFill>
          <a:blip r:embed="rId3" cstate="print">
            <a:lum bright="21000"/>
          </a:blip>
          <a:srcRect/>
          <a:stretch>
            <a:fillRect/>
          </a:stretch>
        </p:blipFill>
        <p:spPr bwMode="auto">
          <a:xfrm>
            <a:off x="8841432" y="44624"/>
            <a:ext cx="1064568" cy="567303"/>
          </a:xfrm>
          <a:prstGeom prst="rect">
            <a:avLst/>
          </a:prstGeom>
          <a:noFill/>
          <a:ln w="9525">
            <a:noFill/>
            <a:miter lim="800000"/>
            <a:headEnd/>
            <a:tailEnd/>
          </a:ln>
        </p:spPr>
      </p:pic>
      <p:sp>
        <p:nvSpPr>
          <p:cNvPr id="2049" name="Rectangle 1"/>
          <p:cNvSpPr>
            <a:spLocks noChangeArrowheads="1"/>
          </p:cNvSpPr>
          <p:nvPr/>
        </p:nvSpPr>
        <p:spPr bwMode="auto">
          <a:xfrm>
            <a:off x="128464" y="950232"/>
            <a:ext cx="9577064"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ts val="1200"/>
              </a:spcBef>
              <a:spcAft>
                <a:spcPct val="0"/>
              </a:spcAft>
            </a:pPr>
            <a:r>
              <a:rPr lang="es-ES" sz="1500" b="1" dirty="0" smtClean="0">
                <a:latin typeface="Arial" pitchFamily="34" charset="0"/>
                <a:ea typeface="Calibri" pitchFamily="34" charset="0"/>
                <a:cs typeface="Arial" pitchFamily="34" charset="0"/>
              </a:rPr>
              <a:t>ISTAS-CCOO</a:t>
            </a:r>
            <a:r>
              <a:rPr lang="es-ES" sz="1500" dirty="0" smtClean="0">
                <a:latin typeface="Arial" pitchFamily="34" charset="0"/>
                <a:ea typeface="Calibri" pitchFamily="34" charset="0"/>
                <a:cs typeface="Arial" pitchFamily="34" charset="0"/>
              </a:rPr>
              <a:t> ha iniciado su andadura en un </a:t>
            </a:r>
            <a:r>
              <a:rPr lang="es-ES" sz="1500" b="1" dirty="0" smtClean="0">
                <a:latin typeface="Arial" pitchFamily="34" charset="0"/>
                <a:ea typeface="Calibri" pitchFamily="34" charset="0"/>
                <a:cs typeface="Arial" pitchFamily="34" charset="0"/>
              </a:rPr>
              <a:t>nuevo proyecto europeo sobre la Directiva de información no financiera </a:t>
            </a:r>
            <a:r>
              <a:rPr lang="es-ES" sz="1500" dirty="0" smtClean="0">
                <a:latin typeface="Arial" pitchFamily="34" charset="0"/>
                <a:ea typeface="Calibri" pitchFamily="34" charset="0"/>
                <a:cs typeface="Arial" pitchFamily="34" charset="0"/>
              </a:rPr>
              <a:t>(Directiva 2014/95/EU)  y su </a:t>
            </a:r>
            <a:r>
              <a:rPr lang="es-ES" sz="1500" b="1" dirty="0" smtClean="0">
                <a:latin typeface="Arial" pitchFamily="34" charset="0"/>
                <a:ea typeface="Calibri" pitchFamily="34" charset="0"/>
                <a:cs typeface="Arial" pitchFamily="34" charset="0"/>
              </a:rPr>
              <a:t>impacto en las relaciones laborales.</a:t>
            </a:r>
          </a:p>
          <a:p>
            <a:pPr lvl="0" algn="just" eaLnBrk="0" fontAlgn="base" hangingPunct="0">
              <a:spcBef>
                <a:spcPts val="1200"/>
              </a:spcBef>
              <a:spcAft>
                <a:spcPct val="0"/>
              </a:spcAft>
            </a:pPr>
            <a:r>
              <a:rPr lang="es-ES_tradnl" sz="1500" b="1" dirty="0" smtClean="0">
                <a:solidFill>
                  <a:srgbClr val="FF0000"/>
                </a:solidFill>
                <a:latin typeface="Arial" pitchFamily="34" charset="0"/>
                <a:ea typeface="Calibri" pitchFamily="34" charset="0"/>
                <a:cs typeface="Arial" pitchFamily="34" charset="0"/>
              </a:rPr>
              <a:t>Con la entrada en vigor de la Directiva, </a:t>
            </a:r>
            <a:r>
              <a:rPr lang="es-ES_tradnl" sz="1500" b="1" u="sng" dirty="0" smtClean="0">
                <a:solidFill>
                  <a:srgbClr val="FF0000"/>
                </a:solidFill>
                <a:latin typeface="Arial" pitchFamily="34" charset="0"/>
                <a:ea typeface="Calibri" pitchFamily="34" charset="0"/>
                <a:cs typeface="Arial" pitchFamily="34" charset="0"/>
              </a:rPr>
              <a:t>los informes sociales se convierten en obligatorios</a:t>
            </a:r>
            <a:r>
              <a:rPr lang="es-ES_tradnl" sz="1500" b="1" dirty="0" smtClean="0">
                <a:solidFill>
                  <a:srgbClr val="FF0000"/>
                </a:solidFill>
                <a:latin typeface="Arial" pitchFamily="34" charset="0"/>
                <a:ea typeface="Calibri" pitchFamily="34" charset="0"/>
                <a:cs typeface="Arial" pitchFamily="34" charset="0"/>
              </a:rPr>
              <a:t>. Esto afectará, y tal vez estructurará significativamente, el diálogo social en las empresas afectadas, abriendo un </a:t>
            </a:r>
            <a:r>
              <a:rPr lang="es-ES_tradnl" sz="1500" b="1" u="sng" dirty="0" smtClean="0">
                <a:solidFill>
                  <a:srgbClr val="FF0000"/>
                </a:solidFill>
                <a:latin typeface="Arial" pitchFamily="34" charset="0"/>
                <a:ea typeface="Calibri" pitchFamily="34" charset="0"/>
                <a:cs typeface="Arial" pitchFamily="34" charset="0"/>
              </a:rPr>
              <a:t>nuevo capítulo de las relaciones de trabajo en Europa</a:t>
            </a:r>
            <a:r>
              <a:rPr lang="es-ES_tradnl" sz="1500" b="1" dirty="0" smtClean="0">
                <a:solidFill>
                  <a:srgbClr val="FF0000"/>
                </a:solidFill>
                <a:latin typeface="Arial" pitchFamily="34" charset="0"/>
                <a:ea typeface="Calibri" pitchFamily="34" charset="0"/>
                <a:cs typeface="Arial" pitchFamily="34" charset="0"/>
              </a:rPr>
              <a:t>. </a:t>
            </a:r>
            <a:r>
              <a:rPr lang="es-ES" sz="1500" b="1" dirty="0" smtClean="0">
                <a:solidFill>
                  <a:srgbClr val="FF0000"/>
                </a:solidFill>
                <a:latin typeface="Arial" pitchFamily="34" charset="0"/>
                <a:ea typeface="Calibri" pitchFamily="34" charset="0"/>
                <a:cs typeface="Arial" pitchFamily="34" charset="0"/>
              </a:rPr>
              <a:t> </a:t>
            </a:r>
          </a:p>
          <a:p>
            <a:pPr lvl="0" algn="ctr" eaLnBrk="0" fontAlgn="base" hangingPunct="0">
              <a:spcBef>
                <a:spcPts val="1200"/>
              </a:spcBef>
              <a:spcAft>
                <a:spcPct val="0"/>
              </a:spcAft>
            </a:pPr>
            <a:r>
              <a:rPr lang="es-ES" sz="1500" b="1" u="sng" dirty="0" smtClean="0">
                <a:solidFill>
                  <a:srgbClr val="002060"/>
                </a:solidFill>
                <a:latin typeface="Arial" pitchFamily="34" charset="0"/>
                <a:ea typeface="Calibri" pitchFamily="34" charset="0"/>
                <a:cs typeface="Arial" pitchFamily="34" charset="0"/>
              </a:rPr>
              <a:t>Desde la Secretaría de RSE participamos en el proyecto a nivel de expertos</a:t>
            </a:r>
          </a:p>
          <a:p>
            <a:pPr lvl="0" algn="just" eaLnBrk="0" fontAlgn="base" hangingPunct="0">
              <a:spcBef>
                <a:spcPts val="1200"/>
              </a:spcBef>
              <a:spcAft>
                <a:spcPct val="0"/>
              </a:spcAft>
            </a:pPr>
            <a:r>
              <a:rPr lang="es-ES" sz="1500" dirty="0" smtClean="0">
                <a:latin typeface="Arial" pitchFamily="34" charset="0"/>
                <a:ea typeface="Calibri" pitchFamily="34" charset="0"/>
                <a:cs typeface="Arial" pitchFamily="34" charset="0"/>
              </a:rPr>
              <a:t>Los promotores del mismo es </a:t>
            </a:r>
            <a:r>
              <a:rPr lang="es-ES" sz="1500" dirty="0" err="1" smtClean="0">
                <a:latin typeface="Arial" pitchFamily="34" charset="0"/>
                <a:ea typeface="Calibri" pitchFamily="34" charset="0"/>
                <a:cs typeface="Arial" pitchFamily="34" charset="0"/>
              </a:rPr>
              <a:t>Arbeit</a:t>
            </a:r>
            <a:r>
              <a:rPr lang="es-ES" sz="1500" dirty="0" smtClean="0">
                <a:latin typeface="Arial" pitchFamily="34" charset="0"/>
                <a:ea typeface="Calibri" pitchFamily="34" charset="0"/>
                <a:cs typeface="Arial" pitchFamily="34" charset="0"/>
              </a:rPr>
              <a:t> </a:t>
            </a:r>
            <a:r>
              <a:rPr lang="es-ES" sz="1500" dirty="0" err="1" smtClean="0">
                <a:latin typeface="Arial" pitchFamily="34" charset="0"/>
                <a:ea typeface="Calibri" pitchFamily="34" charset="0"/>
                <a:cs typeface="Arial" pitchFamily="34" charset="0"/>
              </a:rPr>
              <a:t>und</a:t>
            </a:r>
            <a:r>
              <a:rPr lang="es-ES" sz="1500" dirty="0" smtClean="0">
                <a:latin typeface="Arial" pitchFamily="34" charset="0"/>
                <a:ea typeface="Calibri" pitchFamily="34" charset="0"/>
                <a:cs typeface="Arial" pitchFamily="34" charset="0"/>
              </a:rPr>
              <a:t> </a:t>
            </a:r>
            <a:r>
              <a:rPr lang="es-ES" sz="1500" dirty="0" err="1" smtClean="0">
                <a:latin typeface="Arial" pitchFamily="34" charset="0"/>
                <a:ea typeface="Calibri" pitchFamily="34" charset="0"/>
                <a:cs typeface="Arial" pitchFamily="34" charset="0"/>
              </a:rPr>
              <a:t>Leben</a:t>
            </a:r>
            <a:r>
              <a:rPr lang="es-ES" sz="1500" dirty="0" smtClean="0">
                <a:latin typeface="Arial" pitchFamily="34" charset="0"/>
                <a:ea typeface="Calibri" pitchFamily="34" charset="0"/>
                <a:cs typeface="Arial" pitchFamily="34" charset="0"/>
              </a:rPr>
              <a:t> </a:t>
            </a:r>
            <a:r>
              <a:rPr lang="es-ES" sz="1500" b="1" dirty="0" smtClean="0">
                <a:latin typeface="Arial" pitchFamily="34" charset="0"/>
                <a:ea typeface="Calibri" pitchFamily="34" charset="0"/>
                <a:cs typeface="Arial" pitchFamily="34" charset="0"/>
              </a:rPr>
              <a:t>DGB (Alemania</a:t>
            </a:r>
            <a:r>
              <a:rPr lang="es-ES" sz="1500" dirty="0" smtClean="0">
                <a:latin typeface="Arial" pitchFamily="34" charset="0"/>
                <a:ea typeface="Calibri" pitchFamily="34" charset="0"/>
                <a:cs typeface="Arial" pitchFamily="34" charset="0"/>
              </a:rPr>
              <a:t>)  y participan, entre otros socios, </a:t>
            </a:r>
            <a:r>
              <a:rPr lang="es-ES" sz="1500" b="1" dirty="0" smtClean="0">
                <a:latin typeface="Arial" pitchFamily="34" charset="0"/>
                <a:ea typeface="Calibri" pitchFamily="34" charset="0"/>
                <a:cs typeface="Arial" pitchFamily="34" charset="0"/>
              </a:rPr>
              <a:t>ETUI</a:t>
            </a:r>
            <a:r>
              <a:rPr lang="es-ES" sz="1500" dirty="0" smtClean="0">
                <a:latin typeface="Arial" pitchFamily="34" charset="0"/>
                <a:ea typeface="Calibri" pitchFamily="34" charset="0"/>
                <a:cs typeface="Arial" pitchFamily="34" charset="0"/>
              </a:rPr>
              <a:t>, la </a:t>
            </a:r>
            <a:r>
              <a:rPr lang="es-ES" sz="1500" b="1" dirty="0" smtClean="0">
                <a:latin typeface="Arial" pitchFamily="34" charset="0"/>
                <a:ea typeface="Calibri" pitchFamily="34" charset="0"/>
                <a:cs typeface="Arial" pitchFamily="34" charset="0"/>
              </a:rPr>
              <a:t>CGIL italiana</a:t>
            </a:r>
            <a:r>
              <a:rPr lang="es-ES" sz="1500" dirty="0" smtClean="0">
                <a:latin typeface="Arial" pitchFamily="34" charset="0"/>
                <a:ea typeface="Calibri" pitchFamily="34" charset="0"/>
                <a:cs typeface="Arial" pitchFamily="34" charset="0"/>
              </a:rPr>
              <a:t> </a:t>
            </a:r>
            <a:r>
              <a:rPr lang="es-ES" sz="1500" b="1" dirty="0" smtClean="0">
                <a:latin typeface="Arial" pitchFamily="34" charset="0"/>
                <a:ea typeface="Calibri" pitchFamily="34" charset="0"/>
                <a:cs typeface="Arial" pitchFamily="34" charset="0"/>
              </a:rPr>
              <a:t>y CFDT francesa</a:t>
            </a:r>
            <a:r>
              <a:rPr lang="es-ES" sz="1500" dirty="0" smtClean="0">
                <a:latin typeface="Arial" pitchFamily="34" charset="0"/>
                <a:ea typeface="Calibri" pitchFamily="34" charset="0"/>
                <a:cs typeface="Arial" pitchFamily="34" charset="0"/>
              </a:rPr>
              <a:t>. El proyecto se centrará en dos cuestiones clave de investigación:</a:t>
            </a:r>
          </a:p>
          <a:p>
            <a:pPr lvl="0" algn="just" eaLnBrk="0" fontAlgn="base" hangingPunct="0">
              <a:spcBef>
                <a:spcPts val="1200"/>
              </a:spcBef>
              <a:spcAft>
                <a:spcPct val="0"/>
              </a:spcAft>
            </a:pPr>
            <a:r>
              <a:rPr lang="es-ES" sz="1500" b="1" dirty="0" smtClean="0">
                <a:latin typeface="Arial" pitchFamily="34" charset="0"/>
                <a:ea typeface="Calibri" pitchFamily="34" charset="0"/>
                <a:cs typeface="Arial" pitchFamily="34" charset="0"/>
              </a:rPr>
              <a:t>La primera </a:t>
            </a:r>
            <a:r>
              <a:rPr lang="es-ES" sz="1500" dirty="0" smtClean="0">
                <a:latin typeface="Arial" pitchFamily="34" charset="0"/>
                <a:ea typeface="Calibri" pitchFamily="34" charset="0"/>
                <a:cs typeface="Arial" pitchFamily="34" charset="0"/>
              </a:rPr>
              <a:t>concierne a los informes de sostenibilidad producidos hasta el momento:</a:t>
            </a:r>
          </a:p>
          <a:p>
            <a:pPr lvl="0" algn="just" eaLnBrk="0" fontAlgn="base" hangingPunct="0">
              <a:spcBef>
                <a:spcPts val="600"/>
              </a:spcBef>
              <a:spcAft>
                <a:spcPct val="0"/>
              </a:spcAft>
              <a:buFont typeface="Wingdings" pitchFamily="2" charset="2"/>
              <a:buChar char="Ø"/>
            </a:pPr>
            <a:r>
              <a:rPr lang="es-ES" sz="1500" dirty="0" smtClean="0">
                <a:latin typeface="Arial" pitchFamily="34" charset="0"/>
                <a:ea typeface="Calibri" pitchFamily="34" charset="0"/>
                <a:cs typeface="Arial" pitchFamily="34" charset="0"/>
              </a:rPr>
              <a:t>Cómo afectan los estos informes voluntarios en  las relaciones laborales en las empresas de la UE</a:t>
            </a:r>
          </a:p>
          <a:p>
            <a:pPr lvl="0" algn="just" eaLnBrk="0" fontAlgn="base" hangingPunct="0">
              <a:spcBef>
                <a:spcPts val="600"/>
              </a:spcBef>
              <a:spcAft>
                <a:spcPct val="0"/>
              </a:spcAft>
              <a:buFont typeface="Wingdings" pitchFamily="2" charset="2"/>
              <a:buChar char="Ø"/>
            </a:pPr>
            <a:r>
              <a:rPr lang="es-ES" sz="1500" dirty="0" smtClean="0">
                <a:latin typeface="Arial" pitchFamily="34" charset="0"/>
                <a:ea typeface="Calibri" pitchFamily="34" charset="0"/>
                <a:cs typeface="Arial" pitchFamily="34" charset="0"/>
              </a:rPr>
              <a:t>Cómo inciden los representantes de los trabajadores en la presentación y contenidos de informes de sostenibilidad</a:t>
            </a:r>
          </a:p>
          <a:p>
            <a:pPr lvl="0" algn="just" eaLnBrk="0" fontAlgn="base" hangingPunct="0">
              <a:spcBef>
                <a:spcPct val="0"/>
              </a:spcBef>
              <a:spcAft>
                <a:spcPct val="0"/>
              </a:spcAft>
            </a:pPr>
            <a:endParaRPr lang="es-ES" sz="1500" dirty="0" smtClean="0">
              <a:latin typeface="Arial" pitchFamily="34" charset="0"/>
              <a:ea typeface="Calibri" pitchFamily="34" charset="0"/>
              <a:cs typeface="Arial" pitchFamily="34" charset="0"/>
            </a:endParaRPr>
          </a:p>
          <a:p>
            <a:pPr lvl="0" algn="just" eaLnBrk="0" fontAlgn="base" hangingPunct="0">
              <a:spcBef>
                <a:spcPct val="0"/>
              </a:spcBef>
              <a:spcAft>
                <a:spcPct val="0"/>
              </a:spcAft>
            </a:pPr>
            <a:r>
              <a:rPr lang="es-ES" sz="1500" b="1" dirty="0" smtClean="0">
                <a:latin typeface="Arial" pitchFamily="34" charset="0"/>
                <a:ea typeface="Calibri" pitchFamily="34" charset="0"/>
                <a:cs typeface="Arial" pitchFamily="34" charset="0"/>
              </a:rPr>
              <a:t>La segunda </a:t>
            </a:r>
            <a:r>
              <a:rPr lang="es-ES" sz="1500" dirty="0" smtClean="0">
                <a:latin typeface="Arial" pitchFamily="34" charset="0"/>
                <a:ea typeface="Calibri" pitchFamily="34" charset="0"/>
                <a:cs typeface="Arial" pitchFamily="34" charset="0"/>
              </a:rPr>
              <a:t>cuestión concierne al proceso de implementación de la Directiva 2014/95/EU:</a:t>
            </a:r>
          </a:p>
          <a:p>
            <a:pPr lvl="0" algn="just" eaLnBrk="0" fontAlgn="base" hangingPunct="0">
              <a:spcBef>
                <a:spcPts val="600"/>
              </a:spcBef>
              <a:spcAft>
                <a:spcPct val="0"/>
              </a:spcAft>
              <a:buFont typeface="Wingdings" pitchFamily="2" charset="2"/>
              <a:buChar char="Ø"/>
            </a:pPr>
            <a:r>
              <a:rPr lang="es-ES" sz="1500" dirty="0" smtClean="0">
                <a:latin typeface="Arial" pitchFamily="34" charset="0"/>
                <a:ea typeface="Calibri" pitchFamily="34" charset="0"/>
                <a:cs typeface="Arial" pitchFamily="34" charset="0"/>
              </a:rPr>
              <a:t>Cómo influyen los sindicatos y las organizaciones sociales en la implementación de la Directiva en sus leyes nacionales</a:t>
            </a:r>
          </a:p>
          <a:p>
            <a:pPr lvl="0" algn="just" eaLnBrk="0" fontAlgn="base" hangingPunct="0">
              <a:spcBef>
                <a:spcPts val="600"/>
              </a:spcBef>
              <a:spcAft>
                <a:spcPct val="0"/>
              </a:spcAft>
              <a:buFont typeface="Wingdings" pitchFamily="2" charset="2"/>
              <a:buChar char="Ø"/>
            </a:pPr>
            <a:r>
              <a:rPr lang="es-ES" sz="1500" dirty="0" smtClean="0">
                <a:latin typeface="Arial" pitchFamily="34" charset="0"/>
                <a:ea typeface="Calibri" pitchFamily="34" charset="0"/>
                <a:cs typeface="Arial" pitchFamily="34" charset="0"/>
              </a:rPr>
              <a:t>En que países la transposición de la Directiva ha ido más allá de los requerimientos de la misma</a:t>
            </a:r>
          </a:p>
          <a:p>
            <a:pPr lvl="0" algn="just" eaLnBrk="0" fontAlgn="base" hangingPunct="0">
              <a:spcBef>
                <a:spcPts val="600"/>
              </a:spcBef>
              <a:spcAft>
                <a:spcPct val="0"/>
              </a:spcAft>
              <a:buFont typeface="Wingdings" pitchFamily="2" charset="2"/>
              <a:buChar char="Ø"/>
            </a:pPr>
            <a:r>
              <a:rPr lang="es-ES" sz="1500" dirty="0" smtClean="0">
                <a:latin typeface="Arial" pitchFamily="34" charset="0"/>
                <a:ea typeface="Calibri" pitchFamily="34" charset="0"/>
                <a:cs typeface="Arial" pitchFamily="34" charset="0"/>
              </a:rPr>
              <a:t>De qué manera los modelos de relaciones laborales y participación de los trabajadores se correlacionan con la implementación de la directiva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600" b="1" i="0" u="none" strike="noStrike" cap="none" normalizeH="0" baseline="0" dirty="0" smtClean="0">
                <a:ln>
                  <a:noFill/>
                </a:ln>
                <a:solidFill>
                  <a:srgbClr val="1F497D"/>
                </a:solidFill>
                <a:effectLst/>
                <a:latin typeface="Arial" pitchFamily="34" charset="0"/>
                <a:ea typeface="Calibri" pitchFamily="34" charset="0"/>
                <a:cs typeface="Arial" pitchFamily="34" charset="0"/>
              </a:rPr>
              <a:t>Ver informe </a:t>
            </a:r>
            <a:r>
              <a:rPr lang="es-ES_tradnl" sz="1600" b="1" dirty="0" smtClean="0">
                <a:solidFill>
                  <a:srgbClr val="1F497D"/>
                </a:solidFill>
                <a:latin typeface="Arial" pitchFamily="34" charset="0"/>
                <a:ea typeface="Calibri" pitchFamily="34" charset="0"/>
                <a:cs typeface="Arial" pitchFamily="34" charset="0"/>
              </a:rPr>
              <a:t>de la Federación de Servicios </a:t>
            </a:r>
            <a:r>
              <a:rPr kumimoji="0" lang="es-ES_tradnl" sz="1600" b="1" i="0" u="none" strike="noStrike" cap="none" normalizeH="0" baseline="0" dirty="0" smtClean="0">
                <a:ln>
                  <a:noFill/>
                </a:ln>
                <a:solidFill>
                  <a:srgbClr val="1F497D"/>
                </a:solidFill>
                <a:effectLst/>
                <a:latin typeface="Arial" pitchFamily="34" charset="0"/>
                <a:ea typeface="Calibri" pitchFamily="34" charset="0"/>
                <a:cs typeface="Arial" pitchFamily="34" charset="0"/>
              </a:rPr>
              <a:t>sobre nuestra actividad en torno a la DIRECTIVA </a:t>
            </a:r>
            <a:r>
              <a:rPr kumimoji="0" lang="es-ES_tradnl" sz="1600" b="1" i="0" u="none" strike="noStrike" cap="none" normalizeH="0" baseline="0" dirty="0" smtClean="0">
                <a:ln>
                  <a:noFill/>
                </a:ln>
                <a:solidFill>
                  <a:srgbClr val="1F497D"/>
                </a:solidFill>
                <a:effectLst/>
                <a:latin typeface="Arial" pitchFamily="34" charset="0"/>
                <a:ea typeface="Calibri" pitchFamily="34" charset="0"/>
                <a:cs typeface="Arial" pitchFamily="34" charset="0"/>
                <a:hlinkClick r:id="rId4"/>
              </a:rPr>
              <a:t>Link</a:t>
            </a:r>
            <a:endParaRPr kumimoji="0" lang="es-ES_trad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5"/>
          <p:cNvSpPr txBox="1">
            <a:spLocks noChangeArrowheads="1"/>
          </p:cNvSpPr>
          <p:nvPr/>
        </p:nvSpPr>
        <p:spPr bwMode="auto">
          <a:xfrm>
            <a:off x="0" y="0"/>
            <a:ext cx="8769424" cy="9255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dirty="0" smtClean="0">
                <a:solidFill>
                  <a:srgbClr val="FFFFFF"/>
                </a:solidFill>
                <a:effectLst>
                  <a:outerShdw blurRad="38100" dist="38100" dir="2700000" algn="tl">
                    <a:srgbClr val="000000"/>
                  </a:outerShdw>
                </a:effectLst>
                <a:latin typeface="Verdana" pitchFamily="34" charset="0"/>
              </a:rPr>
              <a:t>‘Hasta ahora, las empresas utilizan sus informes de RSE (Información no financiera )  como  instrumento de relaciones públicas’ </a:t>
            </a:r>
          </a:p>
        </p:txBody>
      </p:sp>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51</a:t>
            </a:fld>
            <a:endParaRPr lang="en-US" sz="2000" b="1">
              <a:solidFill>
                <a:srgbClr val="FF0000"/>
              </a:solidFill>
            </a:endParaRPr>
          </a:p>
        </p:txBody>
      </p:sp>
      <p:sp>
        <p:nvSpPr>
          <p:cNvPr id="7" name="6 Rectángulo"/>
          <p:cNvSpPr/>
          <p:nvPr/>
        </p:nvSpPr>
        <p:spPr>
          <a:xfrm>
            <a:off x="416496" y="980728"/>
            <a:ext cx="9217024" cy="2031325"/>
          </a:xfrm>
          <a:prstGeom prst="rect">
            <a:avLst/>
          </a:prstGeom>
        </p:spPr>
        <p:txBody>
          <a:bodyPr wrap="square">
            <a:spAutoFit/>
          </a:bodyPr>
          <a:lstStyle/>
          <a:p>
            <a:r>
              <a:rPr lang="es-ES_tradnl" dirty="0" smtClean="0"/>
              <a:t>Aplicación de la Directiva 2014/95 sobre información no financiera- Mesa Enfoque temático:</a:t>
            </a:r>
          </a:p>
          <a:p>
            <a:endParaRPr lang="es-ES" dirty="0" smtClean="0"/>
          </a:p>
          <a:p>
            <a:pPr marL="342900" indent="-342900">
              <a:buFont typeface="+mj-lt"/>
              <a:buAutoNum type="arabicPeriod"/>
            </a:pPr>
            <a:r>
              <a:rPr lang="es-ES_tradnl" dirty="0" smtClean="0"/>
              <a:t>• </a:t>
            </a:r>
            <a:r>
              <a:rPr lang="es-ES_tradnl" b="1" dirty="0" smtClean="0"/>
              <a:t>¿Qué tipo de empresas</a:t>
            </a:r>
            <a:r>
              <a:rPr lang="es-ES_tradnl" dirty="0" smtClean="0"/>
              <a:t> (tamaño, sector, propiedad, ¿filiales?) se ven afectadas?</a:t>
            </a:r>
            <a:endParaRPr lang="es-ES" dirty="0" smtClean="0"/>
          </a:p>
          <a:p>
            <a:pPr marL="342900" indent="-342900">
              <a:buFont typeface="+mj-lt"/>
              <a:buAutoNum type="arabicPeriod"/>
            </a:pPr>
            <a:r>
              <a:rPr lang="es-ES_tradnl" dirty="0" smtClean="0"/>
              <a:t>• ¿Qué </a:t>
            </a:r>
            <a:r>
              <a:rPr lang="es-ES_tradnl" b="1" dirty="0" smtClean="0"/>
              <a:t>tipo de control</a:t>
            </a:r>
            <a:r>
              <a:rPr lang="es-ES_tradnl" dirty="0" smtClean="0"/>
              <a:t> está previsto? ¿Hay </a:t>
            </a:r>
            <a:r>
              <a:rPr lang="es-ES_tradnl" b="1" dirty="0" smtClean="0"/>
              <a:t>auditorías</a:t>
            </a:r>
            <a:r>
              <a:rPr lang="es-ES_tradnl" dirty="0" smtClean="0"/>
              <a:t> externas?</a:t>
            </a:r>
            <a:endParaRPr lang="es-ES" dirty="0" smtClean="0"/>
          </a:p>
          <a:p>
            <a:pPr marL="342900" indent="-342900">
              <a:buFont typeface="+mj-lt"/>
              <a:buAutoNum type="arabicPeriod"/>
            </a:pPr>
            <a:r>
              <a:rPr lang="es-ES_tradnl" dirty="0" smtClean="0"/>
              <a:t>• ¿Cuál ha sido la participación de los interlocutores sociales en el proceso de aplicación?</a:t>
            </a:r>
            <a:endParaRPr lang="es-ES" dirty="0" smtClean="0"/>
          </a:p>
          <a:p>
            <a:pPr marL="342900" indent="-342900">
              <a:buFont typeface="+mj-lt"/>
              <a:buAutoNum type="arabicPeriod"/>
            </a:pPr>
            <a:r>
              <a:rPr lang="es-ES_tradnl" dirty="0" smtClean="0"/>
              <a:t>• ¿Cuál es </a:t>
            </a:r>
            <a:r>
              <a:rPr lang="es-ES_tradnl" b="1" dirty="0" smtClean="0"/>
              <a:t>el contenido principal de la implementación</a:t>
            </a:r>
            <a:r>
              <a:rPr lang="es-ES_tradnl" dirty="0" smtClean="0"/>
              <a:t> nacional? ¿Cuáles son los </a:t>
            </a:r>
            <a:r>
              <a:rPr lang="es-ES_tradnl" b="1" dirty="0" smtClean="0"/>
              <a:t>puntos que van más allá</a:t>
            </a:r>
            <a:r>
              <a:rPr lang="es-ES_tradnl" dirty="0" smtClean="0"/>
              <a:t> de la directiva?</a:t>
            </a:r>
            <a:endParaRPr lang="es-ES" dirty="0"/>
          </a:p>
        </p:txBody>
      </p:sp>
      <p:sp>
        <p:nvSpPr>
          <p:cNvPr id="2049" name="Rectangle 1"/>
          <p:cNvSpPr>
            <a:spLocks noChangeArrowheads="1"/>
          </p:cNvSpPr>
          <p:nvPr/>
        </p:nvSpPr>
        <p:spPr bwMode="auto">
          <a:xfrm>
            <a:off x="1280592" y="2996952"/>
            <a:ext cx="7776864" cy="2154436"/>
          </a:xfrm>
          <a:prstGeom prst="rect">
            <a:avLst/>
          </a:prstGeom>
          <a:noFill/>
          <a:ln w="95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Moderation</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Ildikó</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Krén</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AUL/DE     </a:t>
            </a:r>
            <a:r>
              <a:rPr kumimoji="0" lang="fr-FR" sz="1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Participants: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1. Francesca </a:t>
            </a:r>
            <a:r>
              <a:rPr kumimoji="0" lang="es-E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Ricci</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CISL/ ITALIA</a:t>
            </a: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2. Olivier </a:t>
            </a:r>
            <a:r>
              <a:rPr kumimoji="0" lang="es-E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Chabrol</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s-E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Syndex</a:t>
            </a: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/FRANCIA</a:t>
            </a: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s-E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3. José Carlos González, CCOO-Servicios/ESPAÑA</a:t>
            </a: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4. </a:t>
            </a:r>
            <a:r>
              <a:rPr lang="en-GB" sz="1600" dirty="0" err="1" smtClean="0">
                <a:latin typeface="Arial" pitchFamily="34" charset="0"/>
                <a:ea typeface="Calibri" pitchFamily="34" charset="0"/>
                <a:cs typeface="Times New Roman" pitchFamily="18" charset="0"/>
              </a:rPr>
              <a:t>I</a:t>
            </a:r>
            <a:r>
              <a:rPr kumimoji="0" lang="en-GB"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ne</a:t>
            </a:r>
            <a:r>
              <a:rPr kumimoji="0" lang="en-GB"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Smits, </a:t>
            </a:r>
            <a:r>
              <a:rPr kumimoji="0" lang="en-GB"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Katholic</a:t>
            </a:r>
            <a:r>
              <a:rPr kumimoji="0" lang="en-GB"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University of Leuven/BELGICA </a:t>
            </a: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tabLst/>
            </a:pP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5. Hans-</a:t>
            </a: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Detlev</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Küller</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fr-FR"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AuL</a:t>
            </a: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 / ALEMANIA</a:t>
            </a:r>
          </a:p>
          <a:p>
            <a:pPr marL="228600" marR="0" lvl="0" indent="-228600" algn="l" defTabSz="914400" rtl="0" eaLnBrk="0" fontAlgn="base" latinLnBrk="0" hangingPunct="0">
              <a:lnSpc>
                <a:spcPct val="100000"/>
              </a:lnSpc>
              <a:spcBef>
                <a:spcPct val="0"/>
              </a:spcBef>
              <a:spcAft>
                <a:spcPct val="0"/>
              </a:spcAft>
              <a:buClrTx/>
              <a:buSzTx/>
              <a:buFontTx/>
              <a:buAutoNum type="arabicPeriod" startAt="5"/>
              <a:tabLst/>
            </a:pP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GB"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comments on the statements by the expert of the other project countries</a:t>
            </a:r>
          </a:p>
        </p:txBody>
      </p:sp>
      <p:sp>
        <p:nvSpPr>
          <p:cNvPr id="8" name="7 Rectángulo"/>
          <p:cNvSpPr/>
          <p:nvPr/>
        </p:nvSpPr>
        <p:spPr>
          <a:xfrm>
            <a:off x="488504" y="5733256"/>
            <a:ext cx="7560840" cy="369332"/>
          </a:xfrm>
          <a:prstGeom prst="rect">
            <a:avLst/>
          </a:prstGeom>
        </p:spPr>
        <p:txBody>
          <a:bodyPr wrap="square">
            <a:spAutoFit/>
          </a:bodyPr>
          <a:lstStyle/>
          <a:p>
            <a:r>
              <a:rPr lang="es-ES_tradnl" i="1" dirty="0" smtClean="0">
                <a:solidFill>
                  <a:srgbClr val="FF0000"/>
                </a:solidFill>
              </a:rPr>
              <a:t>(Incluiré más dispositivas para intervenciones en las otras mesas del seminario)</a:t>
            </a:r>
          </a:p>
        </p:txBody>
      </p:sp>
      <p:sp>
        <p:nvSpPr>
          <p:cNvPr id="9" name="Text Box 4"/>
          <p:cNvSpPr txBox="1">
            <a:spLocks noChangeArrowheads="1"/>
          </p:cNvSpPr>
          <p:nvPr/>
        </p:nvSpPr>
        <p:spPr bwMode="auto">
          <a:xfrm>
            <a:off x="0" y="-27384"/>
            <a:ext cx="9906000" cy="8408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2400" b="1" i="1" dirty="0" smtClean="0">
                <a:solidFill>
                  <a:srgbClr val="FFFFFF"/>
                </a:solidFill>
                <a:effectLst>
                  <a:outerShdw blurRad="38100" dist="38100" dir="2700000" algn="tl">
                    <a:srgbClr val="000000"/>
                  </a:outerShdw>
                </a:effectLst>
                <a:latin typeface="Verdana" pitchFamily="34" charset="0"/>
              </a:rPr>
              <a:t>Estrategia sindical Europeo Directiva INF</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1600" b="1" i="1" dirty="0" smtClean="0">
                <a:solidFill>
                  <a:srgbClr val="FFFFFF"/>
                </a:solidFill>
                <a:effectLst>
                  <a:outerShdw blurRad="38100" dist="38100" dir="2700000" algn="tl">
                    <a:srgbClr val="000000"/>
                  </a:outerShdw>
                </a:effectLst>
                <a:latin typeface="Verdana" pitchFamily="34" charset="0"/>
              </a:rPr>
              <a:t>Florencia, 14-15 Diciembre 2016 – Intervención de SP CCOO – JC. González</a:t>
            </a:r>
            <a:endParaRPr lang="es-ES_tradnl" sz="1600" b="1" i="1" dirty="0">
              <a:solidFill>
                <a:srgbClr val="FFFFFF"/>
              </a:solidFill>
              <a:effectLst>
                <a:outerShdw blurRad="38100" dist="38100" dir="2700000" algn="tl">
                  <a:srgbClr val="000000"/>
                </a:outerShdw>
              </a:effectLst>
              <a:latin typeface="Verdana" pitchFamily="34" charset="0"/>
            </a:endParaRPr>
          </a:p>
        </p:txBody>
      </p:sp>
      <p:pic>
        <p:nvPicPr>
          <p:cNvPr id="10" name="2 Imagen" descr="servicioslogo.png"/>
          <p:cNvPicPr>
            <a:picLocks noChangeAspect="1" noChangeArrowheads="1"/>
          </p:cNvPicPr>
          <p:nvPr/>
        </p:nvPicPr>
        <p:blipFill>
          <a:blip r:embed="rId3" cstate="print">
            <a:lum bright="21000" contrast="100000"/>
          </a:blip>
          <a:srcRect/>
          <a:stretch>
            <a:fillRect/>
          </a:stretch>
        </p:blipFill>
        <p:spPr bwMode="auto">
          <a:xfrm>
            <a:off x="8877944" y="0"/>
            <a:ext cx="971600" cy="517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52</a:t>
            </a:fld>
            <a:endParaRPr lang="en-US" sz="2000" b="1">
              <a:solidFill>
                <a:srgbClr val="FF0000"/>
              </a:solidFill>
            </a:endParaRPr>
          </a:p>
        </p:txBody>
      </p:sp>
      <p:sp>
        <p:nvSpPr>
          <p:cNvPr id="7" name="6 Rectángulo"/>
          <p:cNvSpPr/>
          <p:nvPr/>
        </p:nvSpPr>
        <p:spPr>
          <a:xfrm>
            <a:off x="56456" y="836712"/>
            <a:ext cx="9649072" cy="5801588"/>
          </a:xfrm>
          <a:prstGeom prst="rect">
            <a:avLst/>
          </a:prstGeom>
        </p:spPr>
        <p:txBody>
          <a:bodyPr wrap="square">
            <a:spAutoFit/>
          </a:bodyPr>
          <a:lstStyle/>
          <a:p>
            <a:endParaRPr lang="es-ES" sz="1000" dirty="0" smtClean="0"/>
          </a:p>
          <a:p>
            <a:pPr marL="342900" indent="-342900">
              <a:buFont typeface="+mj-lt"/>
              <a:buAutoNum type="arabicPeriod"/>
            </a:pPr>
            <a:r>
              <a:rPr lang="es-ES_tradnl" b="1" dirty="0" smtClean="0">
                <a:solidFill>
                  <a:schemeClr val="tx2"/>
                </a:solidFill>
              </a:rPr>
              <a:t>¿Qué tipo de empresas (tamaño, sector, propiedad, filiales) se ven afectadas?</a:t>
            </a:r>
          </a:p>
          <a:p>
            <a:pPr indent="-342900"/>
            <a:endParaRPr lang="es-ES_tradnl" sz="1100" dirty="0" smtClean="0"/>
          </a:p>
          <a:p>
            <a:pPr indent="-342900" algn="just"/>
            <a:r>
              <a:rPr lang="es-ES_tradnl" b="1" dirty="0" smtClean="0"/>
              <a:t>Incertidumbre</a:t>
            </a:r>
            <a:r>
              <a:rPr lang="es-ES_tradnl" dirty="0" smtClean="0"/>
              <a:t> (pendiente transposición). </a:t>
            </a:r>
            <a:r>
              <a:rPr lang="es-ES_tradnl" b="1" dirty="0" smtClean="0"/>
              <a:t>Ambigüedad</a:t>
            </a:r>
            <a:r>
              <a:rPr lang="es-ES_tradnl" dirty="0" smtClean="0"/>
              <a:t> de la directiva. Intuimos será restrictiva (dada actitud hacia CERSE, LES, protección social, hacia los sindicatos y negociación colectiva). Pista (confirma actitud restrictiva a la baja): regulación nuevo registro nacional de memorias de RSE (Orden ministerio en BOE). Dependerá del concepto de ‘interés público</a:t>
            </a:r>
            <a:r>
              <a:rPr lang="es-ES_tradnl" i="1" dirty="0" smtClean="0"/>
              <a:t>’. Sobre la aplicación del límite de 500 trabajadores, precisamente dependerá de la toma en consideración del  indicador KPI que proponemos: Fuerza laboral real de las empresas</a:t>
            </a:r>
          </a:p>
          <a:p>
            <a:pPr indent="-342900"/>
            <a:r>
              <a:rPr lang="es-ES_tradnl" dirty="0" smtClean="0"/>
              <a:t>….</a:t>
            </a:r>
          </a:p>
          <a:p>
            <a:pPr marL="342900" indent="-342900"/>
            <a:r>
              <a:rPr lang="es-ES_tradnl" b="1" dirty="0" smtClean="0">
                <a:solidFill>
                  <a:schemeClr val="tx2"/>
                </a:solidFill>
              </a:rPr>
              <a:t>2.- ¿Qué tipo de control está previsto? ¿Hay auditorías externas?</a:t>
            </a:r>
          </a:p>
          <a:p>
            <a:pPr marL="342900" indent="-342900"/>
            <a:endParaRPr lang="es-ES_tradnl" sz="800" dirty="0" smtClean="0"/>
          </a:p>
          <a:p>
            <a:pPr indent="-342900" algn="just"/>
            <a:r>
              <a:rPr lang="es-ES_tradnl" dirty="0" smtClean="0"/>
              <a:t>Se intuye más poder al papel a auditoras, y no a los ‘grupos de interés’. Sin embargo, existe una posibilidad vía CERSE-LES (Informe anual sobre la situación de la RSE en España). También la Estrategia Española de RSE (aprobada por Consejo de Ministros) recomienda se incluyan informes de grupos de interés en las propias memorias de RSE, señalando especialmente a los sindicales. </a:t>
            </a:r>
            <a:r>
              <a:rPr lang="es-ES_tradnl" b="1" dirty="0" smtClean="0">
                <a:solidFill>
                  <a:srgbClr val="FF0000"/>
                </a:solidFill>
              </a:rPr>
              <a:t>¡PRESIÓN! </a:t>
            </a:r>
            <a:r>
              <a:rPr lang="es-ES_tradnl" dirty="0" smtClean="0"/>
              <a:t>Mediática, política: los políticos deben saber la importancia de la información de las empresas: </a:t>
            </a:r>
            <a:r>
              <a:rPr lang="es-ES_tradnl" b="1" dirty="0" smtClean="0"/>
              <a:t>protección social </a:t>
            </a:r>
            <a:r>
              <a:rPr lang="es-ES_tradnl" dirty="0" smtClean="0"/>
              <a:t>y ante </a:t>
            </a:r>
            <a:r>
              <a:rPr lang="es-ES_tradnl" b="1" dirty="0" smtClean="0"/>
              <a:t>riesgos sistémicos</a:t>
            </a:r>
            <a:r>
              <a:rPr lang="es-ES_tradnl" dirty="0" smtClean="0"/>
              <a:t>). Destaco la reunión de hoy organizada por el Observatorio RSC (link). Los informes serán básicos para el sistema de ‘compra pública responsable’ (conexión con otra directiva)</a:t>
            </a:r>
          </a:p>
          <a:p>
            <a:pPr indent="-342900" algn="just"/>
            <a:r>
              <a:rPr lang="es-ES_tradnl" dirty="0" smtClean="0"/>
              <a:t>….</a:t>
            </a:r>
          </a:p>
          <a:p>
            <a:pPr marL="342900" indent="-342900"/>
            <a:endParaRPr lang="es-ES" dirty="0" smtClean="0"/>
          </a:p>
        </p:txBody>
      </p:sp>
      <p:sp>
        <p:nvSpPr>
          <p:cNvPr id="8" name="Text Box 4"/>
          <p:cNvSpPr txBox="1">
            <a:spLocks noChangeArrowheads="1"/>
          </p:cNvSpPr>
          <p:nvPr/>
        </p:nvSpPr>
        <p:spPr bwMode="auto">
          <a:xfrm>
            <a:off x="0" y="-26988"/>
            <a:ext cx="9906000" cy="8408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2400" b="1" i="1" dirty="0" smtClean="0">
                <a:solidFill>
                  <a:srgbClr val="FFFFFF"/>
                </a:solidFill>
                <a:effectLst>
                  <a:outerShdw blurRad="38100" dist="38100" dir="2700000" algn="tl">
                    <a:srgbClr val="000000"/>
                  </a:outerShdw>
                </a:effectLst>
                <a:latin typeface="Verdana" pitchFamily="34" charset="0"/>
              </a:rPr>
              <a:t>Estrategia sindical Europeo Directiva INF</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1600" b="1" i="1" dirty="0" smtClean="0">
                <a:solidFill>
                  <a:srgbClr val="FFFFFF"/>
                </a:solidFill>
                <a:effectLst>
                  <a:outerShdw blurRad="38100" dist="38100" dir="2700000" algn="tl">
                    <a:srgbClr val="000000"/>
                  </a:outerShdw>
                </a:effectLst>
                <a:latin typeface="Verdana" pitchFamily="34" charset="0"/>
              </a:rPr>
              <a:t>Florencia, 14-15 Diciembre 2016 – Intervención de SP CCOO – JC. González</a:t>
            </a:r>
            <a:endParaRPr lang="es-ES_tradnl" sz="1600" b="1" i="1" dirty="0">
              <a:solidFill>
                <a:srgbClr val="FFFFFF"/>
              </a:solidFill>
              <a:effectLst>
                <a:outerShdw blurRad="38100" dist="38100" dir="2700000" algn="tl">
                  <a:srgbClr val="000000"/>
                </a:outerShdw>
              </a:effectLst>
              <a:latin typeface="Verdana" pitchFamily="34" charset="0"/>
            </a:endParaRPr>
          </a:p>
        </p:txBody>
      </p:sp>
      <p:pic>
        <p:nvPicPr>
          <p:cNvPr id="6" name="2 Imagen" descr="servicioslogo.png"/>
          <p:cNvPicPr>
            <a:picLocks noChangeAspect="1" noChangeArrowheads="1"/>
          </p:cNvPicPr>
          <p:nvPr/>
        </p:nvPicPr>
        <p:blipFill>
          <a:blip r:embed="rId3" cstate="print">
            <a:lum bright="21000" contrast="100000"/>
          </a:blip>
          <a:srcRect/>
          <a:stretch>
            <a:fillRect/>
          </a:stretch>
        </p:blipFill>
        <p:spPr bwMode="auto">
          <a:xfrm>
            <a:off x="8877944" y="0"/>
            <a:ext cx="971600" cy="517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53</a:t>
            </a:fld>
            <a:endParaRPr lang="en-US" sz="2000" b="1">
              <a:solidFill>
                <a:srgbClr val="FF0000"/>
              </a:solidFill>
            </a:endParaRPr>
          </a:p>
        </p:txBody>
      </p:sp>
      <p:sp>
        <p:nvSpPr>
          <p:cNvPr id="7" name="6 Rectángulo"/>
          <p:cNvSpPr/>
          <p:nvPr/>
        </p:nvSpPr>
        <p:spPr>
          <a:xfrm>
            <a:off x="0" y="836712"/>
            <a:ext cx="9906000" cy="5955476"/>
          </a:xfrm>
          <a:prstGeom prst="rect">
            <a:avLst/>
          </a:prstGeom>
        </p:spPr>
        <p:txBody>
          <a:bodyPr wrap="square">
            <a:spAutoFit/>
          </a:bodyPr>
          <a:lstStyle/>
          <a:p>
            <a:pPr marL="342900" indent="-342900"/>
            <a:r>
              <a:rPr lang="es-ES" sz="2000" b="1" dirty="0" smtClean="0">
                <a:solidFill>
                  <a:schemeClr val="tx2"/>
                </a:solidFill>
              </a:rPr>
              <a:t>3.- </a:t>
            </a:r>
            <a:r>
              <a:rPr lang="es-ES_tradnl" sz="2000" b="1" dirty="0" smtClean="0">
                <a:solidFill>
                  <a:schemeClr val="tx2"/>
                </a:solidFill>
              </a:rPr>
              <a:t>¿Cuál ha sido la participación de los interlocutores sociales en el proceso de aplicación</a:t>
            </a:r>
            <a:r>
              <a:rPr lang="es-ES_tradnl" sz="2000" dirty="0" smtClean="0"/>
              <a:t>?</a:t>
            </a:r>
          </a:p>
          <a:p>
            <a:pPr indent="-342900" algn="just"/>
            <a:r>
              <a:rPr lang="es-ES_tradnl" sz="1600" dirty="0" smtClean="0"/>
              <a:t>De la esperanza a la parálisis (palabra fuerte: humillación) </a:t>
            </a:r>
          </a:p>
          <a:p>
            <a:pPr indent="-342900" algn="just"/>
            <a:endParaRPr lang="es-ES_tradnl" sz="1000" dirty="0" smtClean="0"/>
          </a:p>
          <a:p>
            <a:pPr indent="-342900" algn="just"/>
            <a:r>
              <a:rPr lang="es-ES_tradnl" sz="1600" dirty="0" smtClean="0"/>
              <a:t>Relato CERSE, LES (trabajo, inmenso, sobre indicadores: selección de estándares y propuesta CCOO de 30 indicadores clave KPI), nuestras respuestas a consultas directiva y Estrategia RSE UE (y española), documentos a UE –especialmente el llamamiento conjunto CES-GRI-ECCJ para un informe obligatorio…), envío de documento CCOO-UGT a Grupo de Alto nivel de la UE sobre RSE… </a:t>
            </a:r>
          </a:p>
          <a:p>
            <a:pPr indent="-342900" algn="just"/>
            <a:endParaRPr lang="es-ES_tradnl" sz="400" dirty="0" smtClean="0"/>
          </a:p>
          <a:p>
            <a:pPr indent="-342900" algn="just"/>
            <a:endParaRPr lang="es-ES_tradnl" sz="1600" dirty="0" smtClean="0"/>
          </a:p>
          <a:p>
            <a:pPr indent="-342900" algn="just"/>
            <a:r>
              <a:rPr lang="es-ES_tradnl" sz="1600" dirty="0" smtClean="0"/>
              <a:t>Antecedentes sobre nuestra actuación para </a:t>
            </a:r>
            <a:r>
              <a:rPr lang="es-ES_tradnl" sz="1600" b="1" dirty="0" smtClean="0"/>
              <a:t>CAMBIO CONCEPTUAL de la RSE</a:t>
            </a:r>
            <a:r>
              <a:rPr lang="es-ES_tradnl" sz="1600" dirty="0" smtClean="0"/>
              <a:t>: </a:t>
            </a:r>
          </a:p>
          <a:p>
            <a:pPr indent="-342900" algn="just"/>
            <a:endParaRPr lang="es-ES_tradnl" sz="800" dirty="0" smtClean="0"/>
          </a:p>
          <a:p>
            <a:pPr indent="-342900" algn="just"/>
            <a:r>
              <a:rPr lang="es-ES_tradnl" sz="1600" dirty="0" smtClean="0"/>
              <a:t>A.- La definición. Lo importante, los Impactos sociales (independientemente de la ‘voluntariedad’) Difusión a expertos de la posición del Consejo Económico y Social de la UE sobre la RSE (1º cambio de definición) -&gt; el de ISO26000 RSE. Siguiente paso: la Comisión y el Parlamento asumen esa definición. CCOO lo destacamos -&gt; resolución de la CES apoyando este cambio. </a:t>
            </a:r>
          </a:p>
          <a:p>
            <a:pPr indent="-342900" algn="just"/>
            <a:endParaRPr lang="es-ES_tradnl" sz="1600" dirty="0" smtClean="0"/>
          </a:p>
          <a:p>
            <a:pPr indent="-342900" algn="just"/>
            <a:r>
              <a:rPr lang="es-ES_tradnl" sz="1600" dirty="0" smtClean="0"/>
              <a:t>B.- La Directiva incluye un segundo gran </a:t>
            </a:r>
            <a:r>
              <a:rPr lang="es-ES_tradnl" sz="1600" b="1" dirty="0" smtClean="0"/>
              <a:t>cambio conceptual </a:t>
            </a:r>
            <a:r>
              <a:rPr lang="es-ES_tradnl" sz="1600" dirty="0" smtClean="0"/>
              <a:t>(además de la obligatoriedad de informe): el de la materialidad, que se refiere ahora a ‘lo importante para los grupos de interés’ (no tanto para las empresas: equilibrio), para la sociedad.   Palanca de cambio: lo importante de la acción de las empresas ante los RIESGOS SISTÉMICOS . Y su aportación (positiva o negativa) a la PROTECCIÓN SOCIAL (Clave ‘prueba del algodón’: </a:t>
            </a:r>
            <a:r>
              <a:rPr lang="es-ES_tradnl" sz="1600" b="1" u="sng" dirty="0" smtClean="0">
                <a:solidFill>
                  <a:srgbClr val="FF0000"/>
                </a:solidFill>
              </a:rPr>
              <a:t>Indicador KPI ‘huella fiscal’) </a:t>
            </a:r>
            <a:r>
              <a:rPr lang="es-ES_tradnl" sz="1600" b="1" dirty="0" smtClean="0"/>
              <a:t>(Conexión con proceso BEPS , citado en Directiva)</a:t>
            </a:r>
          </a:p>
          <a:p>
            <a:pPr indent="-342900" algn="just"/>
            <a:endParaRPr lang="es-ES_tradnl" sz="1600" dirty="0" smtClean="0"/>
          </a:p>
          <a:p>
            <a:pPr indent="-342900" algn="just"/>
            <a:endParaRPr lang="es-ES_tradnl" sz="100" dirty="0" smtClean="0"/>
          </a:p>
          <a:p>
            <a:pPr indent="-342900" algn="just"/>
            <a:r>
              <a:rPr lang="es-ES_tradnl" sz="1600" dirty="0" smtClean="0"/>
              <a:t>Destacamos actitud de bloqueo y </a:t>
            </a:r>
            <a:r>
              <a:rPr lang="es-ES_tradnl" sz="1600" b="1" dirty="0" smtClean="0">
                <a:solidFill>
                  <a:srgbClr val="FF0000"/>
                </a:solidFill>
              </a:rPr>
              <a:t>efecto de neutralización de estos cambios </a:t>
            </a:r>
            <a:r>
              <a:rPr lang="es-ES_tradnl" sz="1600" dirty="0" smtClean="0"/>
              <a:t>de patronales, gobierno, acción de </a:t>
            </a:r>
            <a:r>
              <a:rPr lang="es-ES_tradnl" sz="1600" dirty="0" err="1" smtClean="0"/>
              <a:t>lobbys</a:t>
            </a:r>
            <a:r>
              <a:rPr lang="es-ES_tradnl" sz="1600" dirty="0" smtClean="0"/>
              <a:t> (grupos ‘interesados’) </a:t>
            </a:r>
            <a:r>
              <a:rPr lang="es-ES_tradnl" sz="1600" b="1" dirty="0" smtClean="0">
                <a:solidFill>
                  <a:srgbClr val="FF0000"/>
                </a:solidFill>
              </a:rPr>
              <a:t>NO DEBEMOS PERMITILO AHORA</a:t>
            </a:r>
          </a:p>
          <a:p>
            <a:pPr indent="-342900" algn="just"/>
            <a:r>
              <a:rPr lang="es-ES_tradnl" dirty="0" smtClean="0"/>
              <a:t>…</a:t>
            </a:r>
          </a:p>
        </p:txBody>
      </p:sp>
      <p:sp>
        <p:nvSpPr>
          <p:cNvPr id="8" name="Text Box 4"/>
          <p:cNvSpPr txBox="1">
            <a:spLocks noChangeArrowheads="1"/>
          </p:cNvSpPr>
          <p:nvPr/>
        </p:nvSpPr>
        <p:spPr bwMode="auto">
          <a:xfrm>
            <a:off x="0" y="-26988"/>
            <a:ext cx="9906000" cy="8408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2400" b="1" i="1" dirty="0" smtClean="0">
                <a:solidFill>
                  <a:srgbClr val="FFFFFF"/>
                </a:solidFill>
                <a:effectLst>
                  <a:outerShdw blurRad="38100" dist="38100" dir="2700000" algn="tl">
                    <a:srgbClr val="000000"/>
                  </a:outerShdw>
                </a:effectLst>
                <a:latin typeface="Verdana" pitchFamily="34" charset="0"/>
              </a:rPr>
              <a:t>Estrategia sindical Europeo Directiva INF</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1600" b="1" i="1" dirty="0" smtClean="0">
                <a:solidFill>
                  <a:srgbClr val="FFFFFF"/>
                </a:solidFill>
                <a:effectLst>
                  <a:outerShdw blurRad="38100" dist="38100" dir="2700000" algn="tl">
                    <a:srgbClr val="000000"/>
                  </a:outerShdw>
                </a:effectLst>
                <a:latin typeface="Verdana" pitchFamily="34" charset="0"/>
              </a:rPr>
              <a:t>Florencia, 14-15 Diciembre 2016 – Intervención de SP CCOO – JC. González</a:t>
            </a:r>
            <a:endParaRPr lang="es-ES_tradnl" sz="1600" b="1" i="1" dirty="0">
              <a:solidFill>
                <a:srgbClr val="FFFFFF"/>
              </a:solidFill>
              <a:effectLst>
                <a:outerShdw blurRad="38100" dist="38100" dir="2700000" algn="tl">
                  <a:srgbClr val="000000"/>
                </a:outerShdw>
              </a:effectLst>
              <a:latin typeface="Verdana" pitchFamily="34" charset="0"/>
            </a:endParaRPr>
          </a:p>
        </p:txBody>
      </p:sp>
      <p:pic>
        <p:nvPicPr>
          <p:cNvPr id="9" name="2 Imagen" descr="servicioslogo.png"/>
          <p:cNvPicPr>
            <a:picLocks noChangeAspect="1" noChangeArrowheads="1"/>
          </p:cNvPicPr>
          <p:nvPr/>
        </p:nvPicPr>
        <p:blipFill>
          <a:blip r:embed="rId3" cstate="print">
            <a:lum bright="21000" contrast="100000"/>
          </a:blip>
          <a:srcRect/>
          <a:stretch>
            <a:fillRect/>
          </a:stretch>
        </p:blipFill>
        <p:spPr bwMode="auto">
          <a:xfrm>
            <a:off x="8877944" y="0"/>
            <a:ext cx="971600" cy="517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2 Marcador de número de diapositiva"/>
          <p:cNvSpPr>
            <a:spLocks noGrp="1"/>
          </p:cNvSpPr>
          <p:nvPr>
            <p:ph type="sldNum" sz="quarter" idx="12"/>
          </p:nvPr>
        </p:nvSpPr>
        <p:spPr bwMode="auto">
          <a:xfrm>
            <a:off x="9398662" y="6524626"/>
            <a:ext cx="507338" cy="333375"/>
          </a:xfrm>
          <a:noFill/>
          <a:ln>
            <a:miter lim="800000"/>
            <a:headEnd/>
            <a:tailEnd/>
          </a:ln>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6E6543D-1AB6-4723-B0C4-3C06C75BE9E8}" type="slidenum">
              <a:rPr lang="en-US" sz="2000" b="1">
                <a:solidFill>
                  <a:srgbClr val="FF0000"/>
                </a:solidFill>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en-US" sz="2000" b="1">
              <a:solidFill>
                <a:srgbClr val="FF0000"/>
              </a:solidFill>
            </a:endParaRPr>
          </a:p>
        </p:txBody>
      </p:sp>
      <p:sp>
        <p:nvSpPr>
          <p:cNvPr id="7" name="6 Rectángulo"/>
          <p:cNvSpPr/>
          <p:nvPr/>
        </p:nvSpPr>
        <p:spPr>
          <a:xfrm>
            <a:off x="0" y="1052736"/>
            <a:ext cx="9649072" cy="4524315"/>
          </a:xfrm>
          <a:prstGeom prst="rect">
            <a:avLst/>
          </a:prstGeom>
        </p:spPr>
        <p:txBody>
          <a:bodyPr wrap="square">
            <a:spAutoFit/>
          </a:bodyPr>
          <a:lstStyle/>
          <a:p>
            <a:pPr marL="342900" indent="-342900"/>
            <a:r>
              <a:rPr lang="es-ES" dirty="0" smtClean="0"/>
              <a:t>4.- </a:t>
            </a:r>
            <a:r>
              <a:rPr lang="es-ES_tradnl" dirty="0" smtClean="0"/>
              <a:t>¿Cuál es </a:t>
            </a:r>
            <a:r>
              <a:rPr lang="es-ES_tradnl" b="1" dirty="0" smtClean="0"/>
              <a:t>el contenido principal de la implementación</a:t>
            </a:r>
            <a:r>
              <a:rPr lang="es-ES_tradnl" dirty="0" smtClean="0"/>
              <a:t> nacional? ¿Cuáles son los </a:t>
            </a:r>
            <a:r>
              <a:rPr lang="es-ES_tradnl" b="1" dirty="0" smtClean="0"/>
              <a:t>puntos que van más allá</a:t>
            </a:r>
            <a:r>
              <a:rPr lang="es-ES_tradnl" dirty="0" smtClean="0"/>
              <a:t> de la directiva?</a:t>
            </a:r>
          </a:p>
          <a:p>
            <a:pPr marL="342900" indent="-342900"/>
            <a:endParaRPr lang="es-ES_tradnl" dirty="0" smtClean="0"/>
          </a:p>
          <a:p>
            <a:pPr marL="342900" indent="-342900"/>
            <a:r>
              <a:rPr lang="es-ES" dirty="0" smtClean="0"/>
              <a:t>Tendríamos varias posibilidades en relación al CERSE, LES, leyes de transparencia, iniciativas relacionadas con la Compra Pública RSE…, pero como he ido contando en las otras respuestas, no creemos que en España se vaya a ir más allá de la directiva, sino a menos.  Pero  debemos ejercer, ahora, la máxima presión (política, sindical, institucional) sobre varios KPI clave: Huella fiscal, Desigualdad, Grupos de interés y cadena productiva (fuerza laboral real). Indicadores ‘prueba’ de actitud. También desde aquí (CES…)</a:t>
            </a:r>
          </a:p>
          <a:p>
            <a:pPr marL="342900" indent="-342900"/>
            <a:endParaRPr lang="es-ES" dirty="0" smtClean="0"/>
          </a:p>
          <a:p>
            <a:pPr marL="342900" indent="-342900"/>
            <a:r>
              <a:rPr lang="es-ES" dirty="0" smtClean="0"/>
              <a:t>Esta presión puede tener efecto, ahora o en las actualizaciones necesarias de la directiva y el proceso de implementación. Y también tendrán un efecto en </a:t>
            </a:r>
            <a:r>
              <a:rPr lang="es-ES" b="1" dirty="0" smtClean="0"/>
              <a:t>la capacidad de análisis </a:t>
            </a:r>
            <a:r>
              <a:rPr lang="es-ES" dirty="0" smtClean="0"/>
              <a:t>que podamos hacer como representantes del grupo de interés trabajadores, ya sea dentro de las memorias como en informes posteriores.</a:t>
            </a:r>
          </a:p>
          <a:p>
            <a:pPr marL="342900" indent="-342900"/>
            <a:endParaRPr lang="es-ES_tradnl" dirty="0" smtClean="0"/>
          </a:p>
          <a:p>
            <a:pPr marL="342900" indent="-342900"/>
            <a:r>
              <a:rPr lang="es-ES_tradnl" dirty="0" smtClean="0"/>
              <a:t>…</a:t>
            </a:r>
            <a:endParaRPr lang="es-ES" dirty="0"/>
          </a:p>
        </p:txBody>
      </p:sp>
      <p:sp>
        <p:nvSpPr>
          <p:cNvPr id="8" name="Text Box 4"/>
          <p:cNvSpPr txBox="1">
            <a:spLocks noChangeArrowheads="1"/>
          </p:cNvSpPr>
          <p:nvPr/>
        </p:nvSpPr>
        <p:spPr bwMode="auto">
          <a:xfrm>
            <a:off x="0" y="-26988"/>
            <a:ext cx="9906000" cy="840872"/>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2400" b="1" i="1" dirty="0" smtClean="0">
                <a:solidFill>
                  <a:srgbClr val="FFFFFF"/>
                </a:solidFill>
                <a:effectLst>
                  <a:outerShdw blurRad="38100" dist="38100" dir="2700000" algn="tl">
                    <a:srgbClr val="000000"/>
                  </a:outerShdw>
                </a:effectLst>
                <a:latin typeface="Verdana" pitchFamily="34" charset="0"/>
              </a:rPr>
              <a:t>Estrategia sindical Europeo Directiva INF</a:t>
            </a:r>
          </a:p>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_tradnl" sz="1600" b="1" i="1" dirty="0" smtClean="0">
                <a:solidFill>
                  <a:srgbClr val="FFFFFF"/>
                </a:solidFill>
                <a:effectLst>
                  <a:outerShdw blurRad="38100" dist="38100" dir="2700000" algn="tl">
                    <a:srgbClr val="000000"/>
                  </a:outerShdw>
                </a:effectLst>
                <a:latin typeface="Verdana" pitchFamily="34" charset="0"/>
              </a:rPr>
              <a:t>Florencia, 14-15 Diciembre 2016 – Intervención de SP CCOO – JC. González</a:t>
            </a:r>
            <a:endParaRPr lang="es-ES_tradnl" sz="1600" b="1" i="1" dirty="0">
              <a:solidFill>
                <a:srgbClr val="FFFFFF"/>
              </a:solidFill>
              <a:effectLst>
                <a:outerShdw blurRad="38100" dist="38100" dir="2700000" algn="tl">
                  <a:srgbClr val="000000"/>
                </a:outerShdw>
              </a:effectLst>
              <a:latin typeface="Verdana" pitchFamily="34" charset="0"/>
            </a:endParaRPr>
          </a:p>
        </p:txBody>
      </p:sp>
      <p:pic>
        <p:nvPicPr>
          <p:cNvPr id="9" name="2 Imagen" descr="servicioslogo.png"/>
          <p:cNvPicPr>
            <a:picLocks noChangeAspect="1" noChangeArrowheads="1"/>
          </p:cNvPicPr>
          <p:nvPr/>
        </p:nvPicPr>
        <p:blipFill>
          <a:blip r:embed="rId3" cstate="print">
            <a:lum bright="21000" contrast="100000"/>
          </a:blip>
          <a:srcRect/>
          <a:stretch>
            <a:fillRect/>
          </a:stretch>
        </p:blipFill>
        <p:spPr bwMode="auto">
          <a:xfrm>
            <a:off x="8877944" y="0"/>
            <a:ext cx="971600" cy="517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descr="servicioslogo.png"/>
          <p:cNvPicPr>
            <a:picLocks noChangeAspect="1" noChangeArrowheads="1"/>
          </p:cNvPicPr>
          <p:nvPr/>
        </p:nvPicPr>
        <p:blipFill>
          <a:blip r:embed="rId3" cstate="print">
            <a:lum bright="21000"/>
          </a:blip>
          <a:srcRect/>
          <a:stretch>
            <a:fillRect/>
          </a:stretch>
        </p:blipFill>
        <p:spPr bwMode="auto">
          <a:xfrm>
            <a:off x="8841432" y="44624"/>
            <a:ext cx="1064568" cy="567303"/>
          </a:xfrm>
          <a:prstGeom prst="rect">
            <a:avLst/>
          </a:prstGeom>
          <a:noFill/>
          <a:ln w="9525">
            <a:noFill/>
            <a:miter lim="800000"/>
            <a:headEnd/>
            <a:tailEnd/>
          </a:ln>
        </p:spPr>
      </p:pic>
      <p:sp>
        <p:nvSpPr>
          <p:cNvPr id="5" name="Text Box 5"/>
          <p:cNvSpPr txBox="1">
            <a:spLocks noChangeArrowheads="1"/>
          </p:cNvSpPr>
          <p:nvPr/>
        </p:nvSpPr>
        <p:spPr bwMode="auto">
          <a:xfrm>
            <a:off x="0" y="0"/>
            <a:ext cx="8769424" cy="7593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smtClean="0">
                <a:solidFill>
                  <a:srgbClr val="FFFFFF"/>
                </a:solidFill>
                <a:effectLst>
                  <a:outerShdw blurRad="38100" dist="38100" dir="2700000" algn="tl">
                    <a:srgbClr val="000000"/>
                  </a:outerShdw>
                </a:effectLst>
                <a:latin typeface="Verdana" pitchFamily="34" charset="0"/>
              </a:rPr>
              <a:t>Importante: herramientas para buscar memorias de RSE</a:t>
            </a:r>
          </a:p>
        </p:txBody>
      </p:sp>
      <p:pic>
        <p:nvPicPr>
          <p:cNvPr id="34818" name="Picture 2"/>
          <p:cNvPicPr>
            <a:picLocks noChangeAspect="1" noChangeArrowheads="1"/>
          </p:cNvPicPr>
          <p:nvPr/>
        </p:nvPicPr>
        <p:blipFill>
          <a:blip r:embed="rId4" cstate="print"/>
          <a:srcRect l="3335" t="12797" r="4945" b="26055"/>
          <a:stretch>
            <a:fillRect/>
          </a:stretch>
        </p:blipFill>
        <p:spPr bwMode="auto">
          <a:xfrm>
            <a:off x="200472" y="1340768"/>
            <a:ext cx="5848200" cy="2201729"/>
          </a:xfrm>
          <a:prstGeom prst="rect">
            <a:avLst/>
          </a:prstGeom>
          <a:noFill/>
          <a:ln w="9525">
            <a:noFill/>
            <a:miter lim="800000"/>
            <a:headEnd/>
            <a:tailEnd/>
          </a:ln>
        </p:spPr>
      </p:pic>
      <p:sp>
        <p:nvSpPr>
          <p:cNvPr id="6" name="5 CuadroTexto"/>
          <p:cNvSpPr txBox="1"/>
          <p:nvPr/>
        </p:nvSpPr>
        <p:spPr>
          <a:xfrm>
            <a:off x="128464" y="836712"/>
            <a:ext cx="9777536" cy="523220"/>
          </a:xfrm>
          <a:prstGeom prst="rect">
            <a:avLst/>
          </a:prstGeom>
          <a:solidFill>
            <a:srgbClr val="FFFF00"/>
          </a:solidFill>
        </p:spPr>
        <p:txBody>
          <a:bodyPr wrap="square" rtlCol="0">
            <a:spAutoFit/>
          </a:bodyPr>
          <a:lstStyle/>
          <a:p>
            <a:r>
              <a:rPr lang="es-ES" sz="2800" b="1" dirty="0" smtClean="0"/>
              <a:t>A- GRI : </a:t>
            </a:r>
            <a:r>
              <a:rPr lang="es-ES" sz="2800" b="1" dirty="0" smtClean="0">
                <a:hlinkClick r:id="rId5"/>
              </a:rPr>
              <a:t>http://database.globalreporting.org/</a:t>
            </a:r>
            <a:r>
              <a:rPr lang="es-ES" sz="2800" b="1" dirty="0" smtClean="0"/>
              <a:t> </a:t>
            </a:r>
            <a:endParaRPr lang="es-ES" sz="2800" b="1" dirty="0"/>
          </a:p>
        </p:txBody>
      </p:sp>
      <p:sp>
        <p:nvSpPr>
          <p:cNvPr id="10" name="9 CuadroTexto"/>
          <p:cNvSpPr txBox="1"/>
          <p:nvPr/>
        </p:nvSpPr>
        <p:spPr>
          <a:xfrm>
            <a:off x="0" y="3573016"/>
            <a:ext cx="9849544" cy="738664"/>
          </a:xfrm>
          <a:prstGeom prst="rect">
            <a:avLst/>
          </a:prstGeom>
          <a:solidFill>
            <a:srgbClr val="FFFF00"/>
          </a:solidFill>
        </p:spPr>
        <p:txBody>
          <a:bodyPr wrap="square" rtlCol="0">
            <a:spAutoFit/>
          </a:bodyPr>
          <a:lstStyle/>
          <a:p>
            <a:r>
              <a:rPr lang="es-ES" sz="2400" b="1" dirty="0" smtClean="0"/>
              <a:t>B</a:t>
            </a:r>
            <a:r>
              <a:rPr lang="es-ES" b="1" dirty="0" smtClean="0"/>
              <a:t>: Nuevo registro oficial de memorias RSE (Octubre 2016). CERSE-Ministerio de Empleo: </a:t>
            </a:r>
            <a:r>
              <a:rPr lang="es-ES" b="1" dirty="0" smtClean="0">
                <a:hlinkClick r:id="rId6"/>
              </a:rPr>
              <a:t>https://explotacion.mtin.gob.es/memrse/aplicacion</a:t>
            </a:r>
            <a:endParaRPr lang="es-ES" b="1" dirty="0"/>
          </a:p>
        </p:txBody>
      </p:sp>
      <p:pic>
        <p:nvPicPr>
          <p:cNvPr id="34822" name="Picture 6"/>
          <p:cNvPicPr>
            <a:picLocks noChangeAspect="1" noChangeArrowheads="1"/>
          </p:cNvPicPr>
          <p:nvPr/>
        </p:nvPicPr>
        <p:blipFill>
          <a:blip r:embed="rId7" cstate="print"/>
          <a:srcRect l="14889" t="13407" r="16739" b="59031"/>
          <a:stretch>
            <a:fillRect/>
          </a:stretch>
        </p:blipFill>
        <p:spPr bwMode="auto">
          <a:xfrm>
            <a:off x="1136576" y="4365104"/>
            <a:ext cx="6768752" cy="1540854"/>
          </a:xfrm>
          <a:prstGeom prst="rect">
            <a:avLst/>
          </a:prstGeom>
          <a:noFill/>
          <a:ln w="9525">
            <a:noFill/>
            <a:miter lim="800000"/>
            <a:headEnd/>
            <a:tailEnd/>
          </a:ln>
        </p:spPr>
      </p:pic>
      <p:sp>
        <p:nvSpPr>
          <p:cNvPr id="8" name="7 CuadroTexto"/>
          <p:cNvSpPr txBox="1"/>
          <p:nvPr/>
        </p:nvSpPr>
        <p:spPr>
          <a:xfrm>
            <a:off x="0" y="5589240"/>
            <a:ext cx="9906000" cy="738664"/>
          </a:xfrm>
          <a:prstGeom prst="rect">
            <a:avLst/>
          </a:prstGeom>
          <a:solidFill>
            <a:srgbClr val="FFFF00"/>
          </a:solidFill>
        </p:spPr>
        <p:txBody>
          <a:bodyPr wrap="square" rtlCol="0">
            <a:spAutoFit/>
          </a:bodyPr>
          <a:lstStyle/>
          <a:p>
            <a:r>
              <a:rPr lang="es-ES" sz="2400" b="1" dirty="0" smtClean="0"/>
              <a:t>C</a:t>
            </a:r>
            <a:r>
              <a:rPr lang="es-ES" b="1" dirty="0" smtClean="0"/>
              <a:t>: Varias iniciativas globales (consultorías…). Una de las más completas (con sistema de alertas):</a:t>
            </a:r>
          </a:p>
          <a:p>
            <a:r>
              <a:rPr lang="es-ES" b="1" dirty="0" smtClean="0">
                <a:hlinkClick r:id="rId8"/>
              </a:rPr>
              <a:t>http://3blmedia.com/</a:t>
            </a:r>
            <a:endParaRPr lang="es-ES" b="1" dirty="0" smtClean="0"/>
          </a:p>
        </p:txBody>
      </p:sp>
      <p:sp>
        <p:nvSpPr>
          <p:cNvPr id="9" name="8 Rectángulo"/>
          <p:cNvSpPr/>
          <p:nvPr/>
        </p:nvSpPr>
        <p:spPr>
          <a:xfrm>
            <a:off x="8409384" y="6453336"/>
            <a:ext cx="1457066" cy="369332"/>
          </a:xfrm>
          <a:prstGeom prst="rect">
            <a:avLst/>
          </a:prstGeom>
          <a:solidFill>
            <a:srgbClr val="FF0000"/>
          </a:solidFill>
        </p:spPr>
        <p:txBody>
          <a:bodyPr wrap="none">
            <a:spAutoFit/>
          </a:bodyPr>
          <a:lstStyle/>
          <a:p>
            <a:r>
              <a:rPr lang="es-ES" b="1" dirty="0" smtClean="0">
                <a:solidFill>
                  <a:schemeClr val="bg1"/>
                </a:solidFill>
              </a:rPr>
              <a:t>@</a:t>
            </a:r>
            <a:r>
              <a:rPr lang="es-ES" b="1" dirty="0" err="1" smtClean="0">
                <a:solidFill>
                  <a:schemeClr val="bg1"/>
                </a:solidFill>
              </a:rPr>
              <a:t>jcarlosgonz</a:t>
            </a:r>
            <a:endParaRPr lang="es-ES" b="1" dirty="0">
              <a:solidFill>
                <a:schemeClr val="bg1"/>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sp>
        <p:nvSpPr>
          <p:cNvPr id="5" name="4 Rectángulo"/>
          <p:cNvSpPr/>
          <p:nvPr/>
        </p:nvSpPr>
        <p:spPr>
          <a:xfrm>
            <a:off x="0" y="0"/>
            <a:ext cx="9906000" cy="523220"/>
          </a:xfrm>
          <a:prstGeom prst="rect">
            <a:avLst/>
          </a:prstGeom>
          <a:solidFill>
            <a:srgbClr val="FF0000"/>
          </a:solidFill>
        </p:spPr>
        <p:txBody>
          <a:bodyPr wrap="square">
            <a:spAutoFit/>
          </a:bodyPr>
          <a:lstStyle/>
          <a:p>
            <a:r>
              <a:rPr lang="en-US" sz="2800" b="1" dirty="0" smtClean="0">
                <a:solidFill>
                  <a:schemeClr val="bg1"/>
                </a:solidFill>
              </a:rPr>
              <a:t>Proposal + trade union action: </a:t>
            </a:r>
            <a:r>
              <a:rPr lang="en-US" sz="2800" b="1" smtClean="0">
                <a:solidFill>
                  <a:schemeClr val="bg1"/>
                </a:solidFill>
              </a:rPr>
              <a:t>focus on </a:t>
            </a:r>
            <a:r>
              <a:rPr lang="es-ES" sz="2800" b="1" smtClean="0">
                <a:solidFill>
                  <a:schemeClr val="bg1"/>
                </a:solidFill>
              </a:rPr>
              <a:t>4 </a:t>
            </a:r>
            <a:r>
              <a:rPr lang="es-ES" sz="2800" b="1" dirty="0" err="1" smtClean="0">
                <a:solidFill>
                  <a:schemeClr val="bg1"/>
                </a:solidFill>
              </a:rPr>
              <a:t>KPI’s</a:t>
            </a:r>
            <a:r>
              <a:rPr lang="es-ES" sz="2800" b="1" dirty="0" smtClean="0">
                <a:solidFill>
                  <a:schemeClr val="bg1"/>
                </a:solidFill>
              </a:rPr>
              <a:t>…                       </a:t>
            </a:r>
          </a:p>
        </p:txBody>
      </p:sp>
      <p:pic>
        <p:nvPicPr>
          <p:cNvPr id="6" name="2 Imagen" descr="servicioslogo.png"/>
          <p:cNvPicPr>
            <a:picLocks noChangeAspect="1" noChangeArrowheads="1"/>
          </p:cNvPicPr>
          <p:nvPr/>
        </p:nvPicPr>
        <p:blipFill>
          <a:blip r:embed="rId3" cstate="print"/>
          <a:srcRect/>
          <a:stretch>
            <a:fillRect/>
          </a:stretch>
        </p:blipFill>
        <p:spPr bwMode="auto">
          <a:xfrm>
            <a:off x="8985448" y="44624"/>
            <a:ext cx="792088" cy="432497"/>
          </a:xfrm>
          <a:prstGeom prst="rect">
            <a:avLst/>
          </a:prstGeom>
          <a:noFill/>
          <a:ln w="9525">
            <a:noFill/>
            <a:miter lim="800000"/>
            <a:headEnd/>
            <a:tailEnd/>
          </a:ln>
        </p:spPr>
      </p:pic>
      <p:cxnSp>
        <p:nvCxnSpPr>
          <p:cNvPr id="9"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3 Conector angular"/>
          <p:cNvCxnSpPr/>
          <p:nvPr/>
        </p:nvCxnSpPr>
        <p:spPr>
          <a:xfrm rot="5400000">
            <a:off x="2763292" y="2982011"/>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2" name="11 Tabla"/>
          <p:cNvGraphicFramePr>
            <a:graphicFrameLocks noGrp="1"/>
          </p:cNvGraphicFramePr>
          <p:nvPr/>
        </p:nvGraphicFramePr>
        <p:xfrm>
          <a:off x="848543" y="764704"/>
          <a:ext cx="8352929" cy="3579872"/>
        </p:xfrm>
        <a:graphic>
          <a:graphicData uri="http://schemas.openxmlformats.org/drawingml/2006/table">
            <a:tbl>
              <a:tblPr/>
              <a:tblGrid>
                <a:gridCol w="2245544"/>
                <a:gridCol w="1900075"/>
                <a:gridCol w="3528711"/>
                <a:gridCol w="678599"/>
              </a:tblGrid>
              <a:tr h="596645">
                <a:tc>
                  <a:txBody>
                    <a:bodyPr/>
                    <a:lstStyle/>
                    <a:p>
                      <a:pPr algn="l" rtl="0" fontAlgn="ctr"/>
                      <a:r>
                        <a:rPr lang="es-ES" sz="1800" b="0" i="0" u="none" strike="noStrike" dirty="0">
                          <a:solidFill>
                            <a:srgbClr val="FF3300"/>
                          </a:solidFill>
                          <a:latin typeface="Arial"/>
                        </a:rPr>
                        <a:t>Huella de Carbono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err="1">
                          <a:solidFill>
                            <a:srgbClr val="000000"/>
                          </a:solidFill>
                          <a:latin typeface="Arial"/>
                        </a:rPr>
                        <a:t>Carbon</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footprint</a:t>
                      </a:r>
                      <a:r>
                        <a:rPr lang="es-ES" sz="1800" b="0" i="0" u="none" strike="noStrike" dirty="0" smtClean="0">
                          <a:solidFill>
                            <a:srgbClr val="000000"/>
                          </a:solidFill>
                          <a:latin typeface="Arial"/>
                        </a:rPr>
                        <a:t> </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1800" b="0" i="0" u="none" strike="noStrike" dirty="0" smtClean="0">
                          <a:solidFill>
                            <a:srgbClr val="000000"/>
                          </a:solidFill>
                          <a:latin typeface="Arial"/>
                        </a:rPr>
                        <a:t>Climate change - Include transport  employees</a:t>
                      </a:r>
                      <a:endParaRPr lang="es-ES" sz="18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200" b="0" i="0" u="none" strike="noStrike" dirty="0" smtClean="0">
                          <a:solidFill>
                            <a:schemeClr val="tx2"/>
                          </a:solidFill>
                          <a:latin typeface="Arial"/>
                        </a:rPr>
                        <a:t>(</a:t>
                      </a:r>
                      <a:r>
                        <a:rPr lang="es-ES" sz="1200" b="0" i="0" u="none" strike="noStrike" dirty="0" err="1" smtClean="0">
                          <a:solidFill>
                            <a:schemeClr val="tx2"/>
                          </a:solidFill>
                          <a:latin typeface="Arial"/>
                        </a:rPr>
                        <a:t>Easy</a:t>
                      </a:r>
                      <a:r>
                        <a:rPr lang="es-ES" sz="1200" b="0" i="0" u="none" strike="noStrike" dirty="0" smtClean="0">
                          <a:solidFill>
                            <a:schemeClr val="tx2"/>
                          </a:solidFill>
                          <a:latin typeface="Arial"/>
                        </a:rPr>
                        <a:t>, </a:t>
                      </a:r>
                      <a:r>
                        <a:rPr lang="es-ES" sz="1200" b="0" i="0" u="none" strike="noStrike" dirty="0" err="1" smtClean="0">
                          <a:solidFill>
                            <a:schemeClr val="tx2"/>
                          </a:solidFill>
                          <a:latin typeface="Arial"/>
                        </a:rPr>
                        <a:t>consen</a:t>
                      </a:r>
                      <a:r>
                        <a:rPr lang="es-ES" sz="1200" b="0" i="0" u="none" strike="noStrike" dirty="0" smtClean="0">
                          <a:solidFill>
                            <a:schemeClr val="tx2"/>
                          </a:solidFill>
                          <a:latin typeface="Arial"/>
                        </a:rPr>
                        <a:t>)</a:t>
                      </a:r>
                      <a:r>
                        <a:rPr lang="es-ES" sz="1200" b="0" i="0" u="none" strike="noStrike" dirty="0">
                          <a:solidFill>
                            <a:schemeClr val="tx2"/>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rtl="0" fontAlgn="ctr"/>
                      <a:r>
                        <a:rPr lang="es-ES" sz="1800" b="1" i="0" u="none" strike="noStrike" dirty="0">
                          <a:solidFill>
                            <a:srgbClr val="FF3300"/>
                          </a:solidFill>
                          <a:latin typeface="Arial"/>
                        </a:rPr>
                        <a:t>Huella fiscal (</a:t>
                      </a:r>
                      <a:r>
                        <a:rPr lang="es-ES" sz="1800" b="1" i="0" u="none" strike="noStrike" dirty="0" err="1">
                          <a:solidFill>
                            <a:srgbClr val="FF3300"/>
                          </a:solidFill>
                          <a:latin typeface="Arial"/>
                        </a:rPr>
                        <a:t>Beps</a:t>
                      </a:r>
                      <a:r>
                        <a:rPr lang="es-ES" sz="1800" b="1" i="0" u="none" strike="noStrike" dirty="0">
                          <a:solidFill>
                            <a:srgbClr val="FF3300"/>
                          </a:solidFill>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a:solidFill>
                            <a:srgbClr val="000000"/>
                          </a:solidFill>
                          <a:latin typeface="Arial"/>
                        </a:rPr>
                        <a:t>Fiscal Footprint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1800" b="0" i="0" u="none" strike="noStrike" dirty="0" smtClean="0">
                          <a:solidFill>
                            <a:srgbClr val="000000"/>
                          </a:solidFill>
                          <a:latin typeface="Arial"/>
                        </a:rPr>
                        <a:t>Real tax rate - Contribution to Social Protection - Transparency - Tax liability ...</a:t>
                      </a:r>
                      <a:endParaRPr lang="es-ES" sz="18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4"/>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4968">
                <a:tc>
                  <a:txBody>
                    <a:bodyPr/>
                    <a:lstStyle/>
                    <a:p>
                      <a:pPr algn="l" fontAlgn="b"/>
                      <a:r>
                        <a:rPr lang="es-ES" sz="1800" b="1" i="0" u="none" strike="noStrike">
                          <a:solidFill>
                            <a:srgbClr val="FF3300"/>
                          </a:solidFill>
                          <a:latin typeface="Arial"/>
                        </a:rPr>
                        <a:t>Desigualdad salarial           (GRI G4-54) (SEC) </a:t>
                      </a:r>
                      <a:endParaRPr lang="es-ES" sz="1100" b="0" i="0" u="none" strike="noStrike">
                        <a:solidFill>
                          <a:srgbClr val="FF3300"/>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a:solidFill>
                            <a:srgbClr val="000000"/>
                          </a:solidFill>
                          <a:latin typeface="Arial"/>
                        </a:rPr>
                        <a:t>Wage Inequality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s-ES" sz="1800" b="0" i="0" u="none" strike="noStrike" dirty="0">
                          <a:solidFill>
                            <a:srgbClr val="000000"/>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a:solidFill>
                            <a:srgbClr val="0000FF"/>
                          </a:solidFill>
                          <a:latin typeface="Calibri"/>
                          <a:hlinkClick r:id="rId5"/>
                        </a:rPr>
                        <a:t>Video</a:t>
                      </a:r>
                      <a:endParaRPr lang="es-ES" sz="1100" b="0" i="0" u="sng" strike="noStrike">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291">
                <a:tc>
                  <a:txBody>
                    <a:bodyPr/>
                    <a:lstStyle/>
                    <a:p>
                      <a:pPr algn="l" rtl="0" fontAlgn="ctr"/>
                      <a:r>
                        <a:rPr lang="es-ES" sz="1800" b="1" i="0" u="none" strike="noStrike" dirty="0">
                          <a:solidFill>
                            <a:srgbClr val="FF3300"/>
                          </a:solidFill>
                          <a:latin typeface="Arial"/>
                        </a:rPr>
                        <a:t>Fuerza laboral real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800" b="0" i="0" u="none" strike="noStrike" dirty="0">
                          <a:solidFill>
                            <a:srgbClr val="000000"/>
                          </a:solidFill>
                          <a:latin typeface="Arial"/>
                        </a:rPr>
                        <a:t>Real </a:t>
                      </a:r>
                      <a:r>
                        <a:rPr lang="es-ES" sz="1800" b="0" i="0" u="none" strike="noStrike" dirty="0" err="1">
                          <a:solidFill>
                            <a:srgbClr val="000000"/>
                          </a:solidFill>
                          <a:latin typeface="Arial"/>
                        </a:rPr>
                        <a:t>work</a:t>
                      </a:r>
                      <a:r>
                        <a:rPr lang="es-ES" sz="1800" b="0" i="0" u="none" strike="noStrike" dirty="0">
                          <a:solidFill>
                            <a:srgbClr val="000000"/>
                          </a:solidFill>
                          <a:latin typeface="Arial"/>
                        </a:rPr>
                        <a:t> </a:t>
                      </a:r>
                      <a:r>
                        <a:rPr lang="es-ES" sz="1800" b="0" i="0" u="none" strike="noStrike" dirty="0" err="1" smtClean="0">
                          <a:solidFill>
                            <a:srgbClr val="000000"/>
                          </a:solidFill>
                          <a:latin typeface="Arial"/>
                        </a:rPr>
                        <a:t>force-Map</a:t>
                      </a:r>
                      <a:r>
                        <a:rPr lang="es-ES" sz="1800" b="0" i="0" u="none" strike="noStrike" dirty="0" smtClean="0">
                          <a:solidFill>
                            <a:srgbClr val="000000"/>
                          </a:solidFill>
                          <a:latin typeface="Arial"/>
                        </a:rPr>
                        <a:t>, </a:t>
                      </a:r>
                      <a:r>
                        <a:rPr lang="es-ES" sz="1800" b="0" i="0" u="none" strike="noStrike" dirty="0" err="1" smtClean="0">
                          <a:solidFill>
                            <a:srgbClr val="000000"/>
                          </a:solidFill>
                          <a:latin typeface="Arial"/>
                        </a:rPr>
                        <a:t>draw</a:t>
                      </a:r>
                      <a:endParaRPr lang="es-ES" sz="18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1800" b="0" i="0" u="none" strike="noStrike" dirty="0" smtClean="0">
                          <a:solidFill>
                            <a:srgbClr val="000000"/>
                          </a:solidFill>
                          <a:latin typeface="Arial"/>
                        </a:rPr>
                        <a:t>Then, control productive chain:% With conventions, under ILO standards, decent work </a:t>
                      </a:r>
                      <a:endParaRPr lang="es-ES" sz="18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100" b="0" i="0" u="sng" strike="noStrike" dirty="0">
                          <a:solidFill>
                            <a:srgbClr val="0000FF"/>
                          </a:solidFill>
                          <a:latin typeface="Calibri"/>
                          <a:hlinkClick r:id="rId6"/>
                        </a:rPr>
                        <a:t>Video</a:t>
                      </a:r>
                      <a:endParaRPr lang="es-ES" sz="110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3" name="3 Conector angular"/>
          <p:cNvCxnSpPr/>
          <p:nvPr/>
        </p:nvCxnSpPr>
        <p:spPr>
          <a:xfrm rot="5400000">
            <a:off x="9588501" y="29019500"/>
            <a:ext cx="518583" cy="116417"/>
          </a:xfrm>
          <a:prstGeom prst="bentConnector3">
            <a:avLst>
              <a:gd name="adj1" fmla="val 50000"/>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4" name="13 Tabla"/>
          <p:cNvGraphicFramePr>
            <a:graphicFrameLocks noGrp="1"/>
          </p:cNvGraphicFramePr>
          <p:nvPr/>
        </p:nvGraphicFramePr>
        <p:xfrm>
          <a:off x="848544" y="4509120"/>
          <a:ext cx="8352928" cy="731520"/>
        </p:xfrm>
        <a:graphic>
          <a:graphicData uri="http://schemas.openxmlformats.org/drawingml/2006/table">
            <a:tbl>
              <a:tblPr/>
              <a:tblGrid>
                <a:gridCol w="2245544"/>
                <a:gridCol w="1900075"/>
                <a:gridCol w="3528711"/>
                <a:gridCol w="678598"/>
              </a:tblGrid>
              <a:tr h="720080">
                <a:tc>
                  <a:txBody>
                    <a:bodyPr/>
                    <a:lstStyle/>
                    <a:p>
                      <a:pPr algn="l" rtl="0" fontAlgn="ctr"/>
                      <a:r>
                        <a:rPr lang="es-ES" sz="1600" b="1" i="0" u="none" strike="noStrike" dirty="0">
                          <a:solidFill>
                            <a:srgbClr val="000000"/>
                          </a:solidFill>
                          <a:latin typeface="Arial"/>
                        </a:rPr>
                        <a:t>Gestión del cambio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l" rtl="0" fontAlgn="ctr"/>
                      <a:r>
                        <a:rPr lang="es-ES" sz="1600" b="0" i="0" u="none" strike="noStrike" dirty="0" err="1">
                          <a:solidFill>
                            <a:srgbClr val="000000"/>
                          </a:solidFill>
                          <a:latin typeface="Arial"/>
                        </a:rPr>
                        <a:t>Change</a:t>
                      </a:r>
                      <a:r>
                        <a:rPr lang="es-ES" sz="1600" b="0" i="0" u="none" strike="noStrike" dirty="0">
                          <a:solidFill>
                            <a:srgbClr val="000000"/>
                          </a:solidFill>
                          <a:latin typeface="Arial"/>
                        </a:rPr>
                        <a:t> </a:t>
                      </a:r>
                      <a:r>
                        <a:rPr lang="es-ES" sz="1600" b="0" i="0" u="none" strike="noStrike" dirty="0" err="1" smtClean="0">
                          <a:solidFill>
                            <a:srgbClr val="000000"/>
                          </a:solidFill>
                          <a:latin typeface="Arial"/>
                        </a:rPr>
                        <a:t>management</a:t>
                      </a:r>
                      <a:r>
                        <a:rPr lang="es-ES" sz="1600" b="0" i="0" u="none" strike="noStrike" dirty="0" smtClean="0">
                          <a:solidFill>
                            <a:srgbClr val="000000"/>
                          </a:solidFill>
                          <a:latin typeface="Arial"/>
                        </a:rPr>
                        <a:t> /</a:t>
                      </a:r>
                      <a:r>
                        <a:rPr lang="es-ES" sz="1600" b="0" i="0" u="none" strike="noStrike" dirty="0" err="1" smtClean="0">
                          <a:solidFill>
                            <a:srgbClr val="000000"/>
                          </a:solidFill>
                          <a:latin typeface="Arial"/>
                        </a:rPr>
                        <a:t>Just</a:t>
                      </a:r>
                      <a:r>
                        <a:rPr lang="es-ES" sz="1600" b="0" i="0" u="none" strike="noStrike" baseline="0" dirty="0" smtClean="0">
                          <a:solidFill>
                            <a:srgbClr val="000000"/>
                          </a:solidFill>
                          <a:latin typeface="Arial"/>
                        </a:rPr>
                        <a:t> </a:t>
                      </a:r>
                      <a:r>
                        <a:rPr lang="es-ES" sz="1600" b="0" i="0" u="none" strike="noStrike" baseline="0" dirty="0" err="1" smtClean="0">
                          <a:solidFill>
                            <a:srgbClr val="000000"/>
                          </a:solidFill>
                          <a:latin typeface="Arial"/>
                        </a:rPr>
                        <a:t>Transitión</a:t>
                      </a:r>
                      <a:endParaRPr lang="es-ES" sz="1600" b="0" i="0" u="none" strike="noStrike" dirty="0">
                        <a:solidFill>
                          <a:srgbClr val="000000"/>
                        </a:solidFill>
                        <a:latin typeface="Arial"/>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rtl="0" fontAlgn="ctr"/>
                      <a:r>
                        <a:rPr lang="en-US" sz="1600" b="0" i="0" u="none" strike="noStrike" dirty="0" smtClean="0">
                          <a:solidFill>
                            <a:srgbClr val="000000"/>
                          </a:solidFill>
                          <a:latin typeface="Arial"/>
                        </a:rPr>
                        <a:t>Forecast and adaptation to change (productive model, climate, financial). Responsible restructurings ...</a:t>
                      </a:r>
                      <a:endParaRPr lang="es-ES" sz="1600" b="0" i="0" u="none" strike="noStrike" dirty="0">
                        <a:solidFill>
                          <a:srgbClr val="00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050" b="0" i="0" u="sng" strike="noStrike" dirty="0">
                          <a:solidFill>
                            <a:srgbClr val="0000FF"/>
                          </a:solidFill>
                          <a:latin typeface="Calibri"/>
                          <a:hlinkClick r:id="rId7"/>
                        </a:rPr>
                        <a:t>Video</a:t>
                      </a:r>
                      <a:endParaRPr lang="es-ES" sz="1050" b="0" i="0" u="sng" strike="noStrike" dirty="0">
                        <a:solidFill>
                          <a:srgbClr val="0000FF"/>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cxnSp>
        <p:nvCxnSpPr>
          <p:cNvPr id="11" name="3 Conector angular"/>
          <p:cNvCxnSpPr/>
          <p:nvPr/>
        </p:nvCxnSpPr>
        <p:spPr>
          <a:xfrm rot="5400000">
            <a:off x="2519669" y="3183508"/>
            <a:ext cx="518583" cy="116417"/>
          </a:xfrm>
          <a:prstGeom prst="bentConnector3">
            <a:avLst>
              <a:gd name="adj1" fmla="val 50000"/>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0" y="5373216"/>
            <a:ext cx="9906000" cy="1200329"/>
          </a:xfrm>
          <a:prstGeom prst="rect">
            <a:avLst/>
          </a:prstGeom>
          <a:solidFill>
            <a:srgbClr val="FF0000"/>
          </a:solidFill>
        </p:spPr>
        <p:txBody>
          <a:bodyPr wrap="square">
            <a:spAutoFit/>
          </a:bodyPr>
          <a:lstStyle/>
          <a:p>
            <a:r>
              <a:rPr lang="en-US" sz="2400" b="1" dirty="0" smtClean="0">
                <a:solidFill>
                  <a:schemeClr val="bg1"/>
                </a:solidFill>
              </a:rPr>
              <a:t>Demand, denunciation: They must be in the transposition; In KPI European Commission (Workshop: The best kept secret). But if not, we will use them in the same way. Key: anti-</a:t>
            </a:r>
            <a:r>
              <a:rPr lang="en-US" sz="2400" b="1" dirty="0" err="1" smtClean="0">
                <a:solidFill>
                  <a:schemeClr val="bg1"/>
                </a:solidFill>
              </a:rPr>
              <a:t>greenwashing</a:t>
            </a:r>
            <a:r>
              <a:rPr lang="en-US" sz="2400" b="1" dirty="0" smtClean="0">
                <a:solidFill>
                  <a:schemeClr val="bg1"/>
                </a:solidFill>
              </a:rPr>
              <a:t> balance</a:t>
            </a:r>
            <a:endParaRPr lang="es-ES" sz="2400" b="1" dirty="0" smtClean="0">
              <a:solidFill>
                <a:schemeClr val="bg1"/>
              </a:solidFill>
            </a:endParaRPr>
          </a:p>
        </p:txBody>
      </p:sp>
      <p:sp>
        <p:nvSpPr>
          <p:cNvPr id="16" name="15 CuadroTexto"/>
          <p:cNvSpPr txBox="1"/>
          <p:nvPr/>
        </p:nvSpPr>
        <p:spPr>
          <a:xfrm>
            <a:off x="-15552" y="2996952"/>
            <a:ext cx="864096" cy="646331"/>
          </a:xfrm>
          <a:prstGeom prst="rect">
            <a:avLst/>
          </a:prstGeom>
          <a:solidFill>
            <a:srgbClr val="FFFF00"/>
          </a:solidFill>
        </p:spPr>
        <p:txBody>
          <a:bodyPr wrap="square" rtlCol="0">
            <a:spAutoFit/>
          </a:bodyPr>
          <a:lstStyle/>
          <a:p>
            <a:r>
              <a:rPr lang="es-ES" sz="1200" b="1" dirty="0" smtClean="0">
                <a:solidFill>
                  <a:srgbClr val="FF0000"/>
                </a:solidFill>
              </a:rPr>
              <a:t>‘</a:t>
            </a:r>
            <a:r>
              <a:rPr lang="es-ES" sz="1200" b="1" dirty="0" err="1" smtClean="0">
                <a:solidFill>
                  <a:srgbClr val="FF0000"/>
                </a:solidFill>
              </a:rPr>
              <a:t>Stagirers</a:t>
            </a:r>
            <a:r>
              <a:rPr lang="es-ES" sz="1200" b="1" dirty="0" smtClean="0">
                <a:solidFill>
                  <a:srgbClr val="FF0000"/>
                </a:solidFill>
              </a:rPr>
              <a:t> </a:t>
            </a:r>
            <a:r>
              <a:rPr lang="es-ES" sz="1200" b="1" dirty="0" err="1" smtClean="0">
                <a:solidFill>
                  <a:srgbClr val="FF0000"/>
                </a:solidFill>
              </a:rPr>
              <a:t>Star</a:t>
            </a:r>
            <a:r>
              <a:rPr lang="es-ES" sz="1200" b="1" dirty="0" smtClean="0">
                <a:solidFill>
                  <a:srgbClr val="FF0000"/>
                </a:solidFill>
              </a:rPr>
              <a:t> Chefs’ Invisibles</a:t>
            </a:r>
            <a:endParaRPr lang="es-ES" sz="12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82550" y="1484785"/>
            <a:ext cx="9658350" cy="2421305"/>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indent="-457200" algn="just">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u="sng" dirty="0" smtClean="0">
                <a:solidFill>
                  <a:srgbClr val="FFFFFF"/>
                </a:solidFill>
                <a:effectLst>
                  <a:outerShdw blurRad="38100" dist="38100" dir="2700000" algn="tl">
                    <a:srgbClr val="000000"/>
                  </a:outerShdw>
                </a:effectLst>
              </a:rPr>
              <a:t>¿Qué es?: </a:t>
            </a:r>
            <a:r>
              <a:rPr lang="es-ES" sz="2400" b="1" dirty="0" smtClean="0">
                <a:solidFill>
                  <a:srgbClr val="FFFFFF"/>
                </a:solidFill>
                <a:effectLst>
                  <a:outerShdw blurRad="38100" dist="38100" dir="2700000" algn="tl">
                    <a:srgbClr val="000000"/>
                  </a:outerShdw>
                </a:effectLst>
              </a:rPr>
              <a:t>El </a:t>
            </a:r>
            <a:r>
              <a:rPr lang="es-ES" sz="2400" b="1" dirty="0">
                <a:solidFill>
                  <a:srgbClr val="FFFFFF"/>
                </a:solidFill>
                <a:effectLst>
                  <a:outerShdw blurRad="38100" dist="38100" dir="2700000" algn="tl">
                    <a:srgbClr val="000000"/>
                  </a:outerShdw>
                </a:effectLst>
              </a:rPr>
              <a:t>Comité sobre el Capital de los Trabajadores (CWC) agrupa a representantes del movimiento sindical internacional para compartir información y desarrollar estrategias encaminadas a una acción conjunta en el campo del capital de los trabajadores, incluyendo áreas como formación, gobernabilidad de las corporaciones y de los mercados financieros, activismo de los accionistas e inversiones</a:t>
            </a:r>
            <a:r>
              <a:rPr lang="es-ES" sz="2400" b="1" dirty="0" smtClean="0">
                <a:solidFill>
                  <a:srgbClr val="FFFFFF"/>
                </a:solidFill>
                <a:effectLst>
                  <a:outerShdw blurRad="38100" dist="38100" dir="2700000" algn="tl">
                    <a:srgbClr val="000000"/>
                  </a:outerShdw>
                </a:effectLst>
              </a:rPr>
              <a:t>. </a:t>
            </a:r>
            <a:r>
              <a:rPr lang="es-ES" sz="2400" b="1" u="sng" dirty="0" smtClean="0">
                <a:solidFill>
                  <a:srgbClr val="FFFFFF"/>
                </a:solidFill>
                <a:effectLst>
                  <a:outerShdw blurRad="38100" dist="38100" dir="2700000" algn="tl">
                    <a:srgbClr val="000000"/>
                  </a:outerShdw>
                </a:effectLst>
              </a:rPr>
              <a:t>Órgano de la CSI – TUAC (OCDE)</a:t>
            </a:r>
            <a:endParaRPr lang="es-ES" sz="2400" b="1" u="sng" dirty="0">
              <a:solidFill>
                <a:srgbClr val="FFFFFF"/>
              </a:solidFill>
              <a:effectLst>
                <a:outerShdw blurRad="38100" dist="38100" dir="2700000" algn="tl">
                  <a:srgbClr val="000000"/>
                </a:outerShdw>
              </a:effectLst>
            </a:endParaRPr>
          </a:p>
        </p:txBody>
      </p:sp>
      <p:pic>
        <p:nvPicPr>
          <p:cNvPr id="70660" name="Picture 4"/>
          <p:cNvPicPr>
            <a:picLocks noChangeAspect="1" noChangeArrowheads="1"/>
          </p:cNvPicPr>
          <p:nvPr/>
        </p:nvPicPr>
        <p:blipFill>
          <a:blip r:embed="rId3" cstate="print"/>
          <a:srcRect/>
          <a:stretch>
            <a:fillRect/>
          </a:stretch>
        </p:blipFill>
        <p:spPr bwMode="auto">
          <a:xfrm>
            <a:off x="7449278" y="4653137"/>
            <a:ext cx="1248569" cy="1209675"/>
          </a:xfrm>
          <a:prstGeom prst="rect">
            <a:avLst/>
          </a:prstGeom>
          <a:noFill/>
          <a:ln w="9525">
            <a:noFill/>
            <a:miter lim="800000"/>
            <a:headEnd/>
            <a:tailEnd/>
          </a:ln>
        </p:spPr>
      </p:pic>
      <p:pic>
        <p:nvPicPr>
          <p:cNvPr id="70662" name="Picture 3"/>
          <p:cNvPicPr>
            <a:picLocks noChangeAspect="1" noChangeArrowheads="1"/>
          </p:cNvPicPr>
          <p:nvPr/>
        </p:nvPicPr>
        <p:blipFill>
          <a:blip r:embed="rId4" cstate="print"/>
          <a:srcRect l="12643" t="14563" r="31737" b="35236"/>
          <a:stretch>
            <a:fillRect/>
          </a:stretch>
        </p:blipFill>
        <p:spPr bwMode="auto">
          <a:xfrm>
            <a:off x="2495418" y="4581129"/>
            <a:ext cx="4641717" cy="2173287"/>
          </a:xfrm>
          <a:prstGeom prst="rect">
            <a:avLst/>
          </a:prstGeom>
          <a:noFill/>
          <a:ln w="9525">
            <a:noFill/>
            <a:miter lim="800000"/>
            <a:headEnd/>
            <a:tailEnd/>
          </a:ln>
        </p:spPr>
      </p:pic>
      <p:pic>
        <p:nvPicPr>
          <p:cNvPr id="70663" name="Picture 6"/>
          <p:cNvPicPr>
            <a:picLocks noChangeAspect="1" noChangeArrowheads="1"/>
          </p:cNvPicPr>
          <p:nvPr/>
        </p:nvPicPr>
        <p:blipFill>
          <a:blip r:embed="rId5" cstate="print"/>
          <a:srcRect/>
          <a:stretch>
            <a:fillRect/>
          </a:stretch>
        </p:blipFill>
        <p:spPr bwMode="auto">
          <a:xfrm>
            <a:off x="128464" y="3933056"/>
            <a:ext cx="1819924" cy="2852936"/>
          </a:xfrm>
          <a:prstGeom prst="rect">
            <a:avLst/>
          </a:prstGeom>
          <a:noFill/>
          <a:ln w="9525">
            <a:noFill/>
            <a:round/>
            <a:headEnd/>
            <a:tailEnd/>
          </a:ln>
        </p:spPr>
      </p:pic>
      <p:sp>
        <p:nvSpPr>
          <p:cNvPr id="70664" name="2 Marcador de número de diapositiva"/>
          <p:cNvSpPr>
            <a:spLocks noGrp="1"/>
          </p:cNvSpPr>
          <p:nvPr>
            <p:ph type="sldNum" sz="quarter" idx="12"/>
          </p:nvPr>
        </p:nvSpPr>
        <p:spPr>
          <a:xfrm>
            <a:off x="9441657" y="6500813"/>
            <a:ext cx="464344" cy="311150"/>
          </a:xfrm>
          <a:noFill/>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EC2BC48-7C6B-4615-BD15-137B01050E33}" type="slidenum">
              <a:rPr lang="en-US" smtClean="0">
                <a:latin typeface="Arial" charset="0"/>
              </a:rPr>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en-US" smtClean="0">
              <a:latin typeface="Arial" charset="0"/>
            </a:endParaRPr>
          </a:p>
        </p:txBody>
      </p:sp>
      <p:pic>
        <p:nvPicPr>
          <p:cNvPr id="9" name="2 Imagen" descr="servicioslogo.png"/>
          <p:cNvPicPr>
            <a:picLocks noChangeAspect="1" noChangeArrowheads="1"/>
          </p:cNvPicPr>
          <p:nvPr/>
        </p:nvPicPr>
        <p:blipFill>
          <a:blip r:embed="rId6" cstate="print"/>
          <a:srcRect/>
          <a:stretch>
            <a:fillRect/>
          </a:stretch>
        </p:blipFill>
        <p:spPr bwMode="auto">
          <a:xfrm>
            <a:off x="8913440" y="30919"/>
            <a:ext cx="920552" cy="517761"/>
          </a:xfrm>
          <a:prstGeom prst="rect">
            <a:avLst/>
          </a:prstGeom>
          <a:noFill/>
          <a:ln w="9525">
            <a:noFill/>
            <a:miter lim="800000"/>
            <a:headEnd/>
            <a:tailEnd/>
          </a:ln>
        </p:spPr>
      </p:pic>
      <p:sp>
        <p:nvSpPr>
          <p:cNvPr id="10" name="9 Rectángulo"/>
          <p:cNvSpPr/>
          <p:nvPr/>
        </p:nvSpPr>
        <p:spPr>
          <a:xfrm>
            <a:off x="1640632" y="3933056"/>
            <a:ext cx="7488832" cy="646331"/>
          </a:xfrm>
          <a:prstGeom prst="rect">
            <a:avLst/>
          </a:prstGeom>
          <a:solidFill>
            <a:srgbClr val="0070C0"/>
          </a:solidFill>
          <a:ln>
            <a:solidFill>
              <a:srgbClr val="FF3300"/>
            </a:solidFill>
          </a:ln>
        </p:spPr>
        <p:txBody>
          <a:bodyPr wrap="square">
            <a:spAutoFit/>
          </a:bodyPr>
          <a:lstStyle/>
          <a:p>
            <a:r>
              <a:rPr lang="es-ES" b="1" dirty="0" smtClean="0">
                <a:solidFill>
                  <a:schemeClr val="bg1"/>
                </a:solidFill>
              </a:rPr>
              <a:t>(</a:t>
            </a:r>
            <a:r>
              <a:rPr lang="es-ES" b="1" dirty="0" smtClean="0">
                <a:solidFill>
                  <a:srgbClr val="FFFF00"/>
                </a:solidFill>
              </a:rPr>
              <a:t>Nota sobre OCDE, TUAC, OIT… proteger lo que aprendimos tras dos guerras mundiales…)</a:t>
            </a:r>
            <a:endParaRPr lang="es-ES" dirty="0">
              <a:solidFill>
                <a:srgbClr val="FFFF00"/>
              </a:solidFill>
            </a:endParaRPr>
          </a:p>
        </p:txBody>
      </p:sp>
      <p:pic>
        <p:nvPicPr>
          <p:cNvPr id="11" name="Picture 8"/>
          <p:cNvPicPr>
            <a:picLocks noChangeAspect="1" noChangeArrowheads="1"/>
          </p:cNvPicPr>
          <p:nvPr/>
        </p:nvPicPr>
        <p:blipFill>
          <a:blip r:embed="rId3" cstate="print"/>
          <a:srcRect/>
          <a:stretch>
            <a:fillRect/>
          </a:stretch>
        </p:blipFill>
        <p:spPr bwMode="auto">
          <a:xfrm>
            <a:off x="4296801" y="620688"/>
            <a:ext cx="743759" cy="720135"/>
          </a:xfrm>
          <a:prstGeom prst="rect">
            <a:avLst/>
          </a:prstGeom>
          <a:noFill/>
        </p:spPr>
      </p:pic>
      <p:pic>
        <p:nvPicPr>
          <p:cNvPr id="12" name="Picture 9" descr="Committee on Workers' Capital">
            <a:hlinkClick r:id="rId7"/>
          </p:cNvPr>
          <p:cNvPicPr>
            <a:picLocks noChangeAspect="1" noChangeArrowheads="1"/>
          </p:cNvPicPr>
          <p:nvPr/>
        </p:nvPicPr>
        <p:blipFill>
          <a:blip r:embed="rId8" cstate="print"/>
          <a:srcRect/>
          <a:stretch>
            <a:fillRect/>
          </a:stretch>
        </p:blipFill>
        <p:spPr bwMode="auto">
          <a:xfrm>
            <a:off x="764207" y="620688"/>
            <a:ext cx="3493039" cy="751235"/>
          </a:xfrm>
          <a:prstGeom prst="rect">
            <a:avLst/>
          </a:prstGeom>
          <a:noFill/>
        </p:spPr>
      </p:pic>
      <p:pic>
        <p:nvPicPr>
          <p:cNvPr id="13" name="Picture 6"/>
          <p:cNvPicPr>
            <a:picLocks noChangeAspect="1" noChangeArrowheads="1"/>
          </p:cNvPicPr>
          <p:nvPr/>
        </p:nvPicPr>
        <p:blipFill>
          <a:blip r:embed="rId5" cstate="print"/>
          <a:srcRect t="42908"/>
          <a:stretch>
            <a:fillRect/>
          </a:stretch>
        </p:blipFill>
        <p:spPr bwMode="auto">
          <a:xfrm>
            <a:off x="0" y="620688"/>
            <a:ext cx="854435" cy="764704"/>
          </a:xfrm>
          <a:prstGeom prst="rect">
            <a:avLst/>
          </a:prstGeom>
          <a:noFill/>
          <a:ln w="9525">
            <a:noFill/>
            <a:round/>
            <a:headEnd/>
            <a:tailEnd/>
          </a:ln>
        </p:spPr>
      </p:pic>
      <p:sp>
        <p:nvSpPr>
          <p:cNvPr id="14" name="Rectangle 3"/>
          <p:cNvSpPr>
            <a:spLocks noChangeArrowheads="1"/>
          </p:cNvSpPr>
          <p:nvPr/>
        </p:nvSpPr>
        <p:spPr bwMode="auto">
          <a:xfrm>
            <a:off x="10542" y="5393"/>
            <a:ext cx="8614866" cy="426913"/>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indent="-457200" algn="just">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u="sng" dirty="0" smtClean="0">
                <a:solidFill>
                  <a:srgbClr val="FFFFFF"/>
                </a:solidFill>
                <a:effectLst>
                  <a:outerShdw blurRad="38100" dist="38100" dir="2700000" algn="tl">
                    <a:srgbClr val="000000"/>
                  </a:outerShdw>
                </a:effectLst>
              </a:rPr>
              <a:t>1.- Agradecimiento a TUAC - CWC</a:t>
            </a:r>
            <a:endParaRPr lang="es-ES" sz="2400" b="1" u="sng" dirty="0">
              <a:solidFill>
                <a:srgbClr val="FFFFFF"/>
              </a:solidFill>
              <a:effectLst>
                <a:outerShdw blurRad="38100" dist="38100" dir="2700000" algn="tl">
                  <a:srgbClr val="000000"/>
                </a:outerShdw>
              </a:effectLst>
            </a:endParaRPr>
          </a:p>
        </p:txBody>
      </p:sp>
      <p:sp>
        <p:nvSpPr>
          <p:cNvPr id="15" name="14 Botón de acción: Inicio">
            <a:hlinkClick r:id="rId9" action="ppaction://hlinksldjump" highlightClick="1"/>
          </p:cNvPr>
          <p:cNvSpPr/>
          <p:nvPr/>
        </p:nvSpPr>
        <p:spPr>
          <a:xfrm>
            <a:off x="9345488" y="6021288"/>
            <a:ext cx="432048" cy="360040"/>
          </a:xfrm>
          <a:prstGeom prst="actionButtonHom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9" name="Rectangle 3"/>
          <p:cNvSpPr>
            <a:spLocks noChangeArrowheads="1"/>
          </p:cNvSpPr>
          <p:nvPr/>
        </p:nvSpPr>
        <p:spPr bwMode="auto">
          <a:xfrm>
            <a:off x="0" y="1675884"/>
            <a:ext cx="184731" cy="369332"/>
          </a:xfrm>
          <a:prstGeom prst="rect">
            <a:avLst/>
          </a:prstGeom>
          <a:noFill/>
          <a:ln w="9525">
            <a:noFill/>
            <a:miter lim="800000"/>
            <a:headEnd/>
            <a:tailEnd/>
          </a:ln>
          <a:effectLst/>
        </p:spPr>
        <p:txBody>
          <a:bodyPr wrap="none" anchor="ctr">
            <a:spAutoFit/>
          </a:bodyPr>
          <a:lstStyle/>
          <a:p>
            <a:endParaRPr lang="es-ES"/>
          </a:p>
        </p:txBody>
      </p:sp>
      <p:pic>
        <p:nvPicPr>
          <p:cNvPr id="592900" name="Picture 4"/>
          <p:cNvPicPr>
            <a:picLocks noChangeAspect="1" noChangeArrowheads="1"/>
          </p:cNvPicPr>
          <p:nvPr/>
        </p:nvPicPr>
        <p:blipFill>
          <a:blip r:embed="rId3" cstate="print"/>
          <a:srcRect l="5267" t="13545" r="26387" b="18726"/>
          <a:stretch>
            <a:fillRect/>
          </a:stretch>
        </p:blipFill>
        <p:spPr bwMode="auto">
          <a:xfrm>
            <a:off x="77391" y="894358"/>
            <a:ext cx="3783542" cy="806450"/>
          </a:xfrm>
          <a:prstGeom prst="rect">
            <a:avLst/>
          </a:prstGeom>
          <a:noFill/>
        </p:spPr>
      </p:pic>
      <p:pic>
        <p:nvPicPr>
          <p:cNvPr id="592902" name="Picture 6"/>
          <p:cNvPicPr>
            <a:picLocks noChangeAspect="1" noChangeArrowheads="1"/>
          </p:cNvPicPr>
          <p:nvPr/>
        </p:nvPicPr>
        <p:blipFill>
          <a:blip r:embed="rId4" cstate="print"/>
          <a:srcRect/>
          <a:stretch>
            <a:fillRect/>
          </a:stretch>
        </p:blipFill>
        <p:spPr bwMode="auto">
          <a:xfrm>
            <a:off x="77392" y="2276475"/>
            <a:ext cx="3860932" cy="3141663"/>
          </a:xfrm>
          <a:prstGeom prst="rect">
            <a:avLst/>
          </a:prstGeom>
          <a:noFill/>
          <a:ln w="9525">
            <a:noFill/>
            <a:miter lim="800000"/>
            <a:headEnd/>
            <a:tailEnd/>
          </a:ln>
          <a:effectLst/>
        </p:spPr>
      </p:pic>
      <p:sp>
        <p:nvSpPr>
          <p:cNvPr id="592903" name="Rectangle 7"/>
          <p:cNvSpPr>
            <a:spLocks noChangeArrowheads="1"/>
          </p:cNvSpPr>
          <p:nvPr/>
        </p:nvSpPr>
        <p:spPr bwMode="auto">
          <a:xfrm>
            <a:off x="4016896" y="1628800"/>
            <a:ext cx="5707253" cy="5139869"/>
          </a:xfrm>
          <a:prstGeom prst="rect">
            <a:avLst/>
          </a:prstGeom>
          <a:noFill/>
          <a:ln w="9525">
            <a:noFill/>
            <a:miter lim="800000"/>
            <a:headEnd/>
            <a:tailEnd/>
          </a:ln>
          <a:effectLst/>
        </p:spPr>
        <p:txBody>
          <a:bodyPr wrap="square">
            <a:spAutoFit/>
          </a:bodyPr>
          <a:lstStyle/>
          <a:p>
            <a:pPr algn="just" eaLnBrk="1" hangingPunct="1">
              <a:lnSpc>
                <a:spcPct val="100000"/>
              </a:lnSpc>
              <a:spcBef>
                <a:spcPct val="0"/>
              </a:spcBef>
            </a:pPr>
            <a:r>
              <a:rPr lang="es-ES" sz="2000" b="0" dirty="0">
                <a:solidFill>
                  <a:schemeClr val="tx1"/>
                </a:solidFill>
              </a:rPr>
              <a:t>Desde la </a:t>
            </a:r>
            <a:r>
              <a:rPr lang="es-ES" sz="2000" dirty="0">
                <a:solidFill>
                  <a:srgbClr val="FF3300"/>
                </a:solidFill>
              </a:rPr>
              <a:t>Confederación Sindical Internacional</a:t>
            </a:r>
            <a:r>
              <a:rPr lang="es-ES" sz="2000" b="0" dirty="0">
                <a:solidFill>
                  <a:schemeClr val="tx1"/>
                </a:solidFill>
              </a:rPr>
              <a:t>, que </a:t>
            </a:r>
            <a:r>
              <a:rPr lang="es-ES" sz="2000" u="sng" dirty="0">
                <a:solidFill>
                  <a:srgbClr val="FF3300"/>
                </a:solidFill>
              </a:rPr>
              <a:t>participa</a:t>
            </a:r>
            <a:r>
              <a:rPr lang="es-ES" sz="2000" b="0" dirty="0">
                <a:solidFill>
                  <a:schemeClr val="tx1"/>
                </a:solidFill>
              </a:rPr>
              <a:t> </a:t>
            </a:r>
            <a:r>
              <a:rPr lang="es-ES" sz="2000" b="0" dirty="0" smtClean="0">
                <a:solidFill>
                  <a:schemeClr val="tx1"/>
                </a:solidFill>
              </a:rPr>
              <a:t>, </a:t>
            </a:r>
            <a:r>
              <a:rPr lang="es-ES" sz="2000" b="0" dirty="0">
                <a:solidFill>
                  <a:schemeClr val="tx1"/>
                </a:solidFill>
              </a:rPr>
              <a:t>se está </a:t>
            </a:r>
            <a:r>
              <a:rPr lang="es-ES" sz="2000" dirty="0">
                <a:solidFill>
                  <a:schemeClr val="tx1"/>
                </a:solidFill>
              </a:rPr>
              <a:t>animando a </a:t>
            </a:r>
            <a:r>
              <a:rPr lang="es-ES" sz="2000" dirty="0" smtClean="0">
                <a:solidFill>
                  <a:schemeClr val="tx1"/>
                </a:solidFill>
              </a:rPr>
              <a:t>gestoras y fondos </a:t>
            </a:r>
            <a:r>
              <a:rPr lang="es-ES" sz="2000" dirty="0">
                <a:solidFill>
                  <a:schemeClr val="tx1"/>
                </a:solidFill>
              </a:rPr>
              <a:t>a </a:t>
            </a:r>
            <a:r>
              <a:rPr lang="es-ES" sz="2000" dirty="0" smtClean="0">
                <a:solidFill>
                  <a:schemeClr val="tx1"/>
                </a:solidFill>
              </a:rPr>
              <a:t>su suscripción, </a:t>
            </a:r>
            <a:r>
              <a:rPr lang="es-ES" sz="2000" b="0" dirty="0" smtClean="0">
                <a:solidFill>
                  <a:schemeClr val="tx1"/>
                </a:solidFill>
              </a:rPr>
              <a:t> </a:t>
            </a:r>
            <a:r>
              <a:rPr lang="es-ES" sz="2000" b="0" dirty="0">
                <a:solidFill>
                  <a:schemeClr val="tx1"/>
                </a:solidFill>
              </a:rPr>
              <a:t>aunque con las siguientes </a:t>
            </a:r>
            <a:r>
              <a:rPr lang="es-ES" sz="2400" u="sng" dirty="0">
                <a:solidFill>
                  <a:srgbClr val="FF0000"/>
                </a:solidFill>
              </a:rPr>
              <a:t>premisas</a:t>
            </a:r>
            <a:r>
              <a:rPr lang="es-ES" sz="2400" dirty="0">
                <a:solidFill>
                  <a:srgbClr val="003399"/>
                </a:solidFill>
              </a:rPr>
              <a:t>:</a:t>
            </a:r>
          </a:p>
          <a:p>
            <a:pPr algn="l" eaLnBrk="1" hangingPunct="1">
              <a:lnSpc>
                <a:spcPct val="100000"/>
              </a:lnSpc>
              <a:spcBef>
                <a:spcPct val="0"/>
              </a:spcBef>
            </a:pPr>
            <a:endParaRPr lang="es-ES" sz="2400" dirty="0">
              <a:solidFill>
                <a:srgbClr val="FF3300"/>
              </a:solidFill>
            </a:endParaRPr>
          </a:p>
          <a:p>
            <a:pPr algn="just">
              <a:lnSpc>
                <a:spcPct val="100000"/>
              </a:lnSpc>
              <a:spcBef>
                <a:spcPct val="0"/>
              </a:spcBef>
            </a:pPr>
            <a:r>
              <a:rPr lang="es-ES" sz="2000" b="0" dirty="0">
                <a:solidFill>
                  <a:schemeClr val="tx1"/>
                </a:solidFill>
              </a:rPr>
              <a:t>- Reglas claras de aplicación: </a:t>
            </a:r>
            <a:r>
              <a:rPr lang="es-ES" sz="2000" dirty="0">
                <a:solidFill>
                  <a:srgbClr val="003399"/>
                </a:solidFill>
              </a:rPr>
              <a:t>estándares de trabajo mínimos de la </a:t>
            </a:r>
            <a:r>
              <a:rPr lang="es-ES" sz="2000" b="1" dirty="0">
                <a:solidFill>
                  <a:srgbClr val="FF0000"/>
                </a:solidFill>
              </a:rPr>
              <a:t>OIT</a:t>
            </a:r>
            <a:r>
              <a:rPr lang="es-ES" sz="2000" dirty="0">
                <a:solidFill>
                  <a:srgbClr val="003399"/>
                </a:solidFill>
              </a:rPr>
              <a:t>, relaciones laborales, salud y seguridad.</a:t>
            </a:r>
          </a:p>
          <a:p>
            <a:pPr algn="just">
              <a:lnSpc>
                <a:spcPct val="100000"/>
              </a:lnSpc>
              <a:spcBef>
                <a:spcPct val="0"/>
              </a:spcBef>
            </a:pPr>
            <a:r>
              <a:rPr lang="es-ES" sz="2000" b="0" dirty="0">
                <a:solidFill>
                  <a:schemeClr val="tx1"/>
                </a:solidFill>
              </a:rPr>
              <a:t>- Uso de instrumentos internacionales autorizados. Éstos incluirían la </a:t>
            </a:r>
            <a:r>
              <a:rPr lang="es-ES" sz="2000" b="1" dirty="0">
                <a:solidFill>
                  <a:srgbClr val="003399"/>
                </a:solidFill>
              </a:rPr>
              <a:t>Declaración Universal de los Derechos Humanos </a:t>
            </a:r>
            <a:r>
              <a:rPr lang="es-ES" sz="2000" b="0" dirty="0">
                <a:solidFill>
                  <a:schemeClr val="tx1"/>
                </a:solidFill>
              </a:rPr>
              <a:t>y los dos instrumentos que abordan directamente el comportamiento de las empresas:</a:t>
            </a:r>
            <a:r>
              <a:rPr lang="es-ES" sz="2000" dirty="0">
                <a:solidFill>
                  <a:srgbClr val="003399"/>
                </a:solidFill>
              </a:rPr>
              <a:t> </a:t>
            </a:r>
            <a:r>
              <a:rPr lang="es-ES" sz="2000" dirty="0" smtClean="0">
                <a:solidFill>
                  <a:srgbClr val="003399"/>
                </a:solidFill>
              </a:rPr>
              <a:t>              </a:t>
            </a:r>
            <a:r>
              <a:rPr lang="es-ES" sz="2000" b="1" dirty="0" smtClean="0">
                <a:solidFill>
                  <a:srgbClr val="003399"/>
                </a:solidFill>
              </a:rPr>
              <a:t>Declaración </a:t>
            </a:r>
            <a:r>
              <a:rPr lang="es-ES" sz="2000" b="1" dirty="0">
                <a:solidFill>
                  <a:srgbClr val="003399"/>
                </a:solidFill>
              </a:rPr>
              <a:t>Tripartita</a:t>
            </a:r>
            <a:r>
              <a:rPr lang="es-ES" sz="2000" dirty="0">
                <a:solidFill>
                  <a:srgbClr val="003399"/>
                </a:solidFill>
              </a:rPr>
              <a:t> de Principios sobre empresas multinacionales, la política social de la </a:t>
            </a:r>
            <a:r>
              <a:rPr lang="es-ES" sz="2000" b="1" dirty="0">
                <a:solidFill>
                  <a:srgbClr val="003399"/>
                </a:solidFill>
              </a:rPr>
              <a:t>OIT</a:t>
            </a:r>
            <a:r>
              <a:rPr lang="es-ES" sz="2000" dirty="0">
                <a:solidFill>
                  <a:srgbClr val="003399"/>
                </a:solidFill>
              </a:rPr>
              <a:t>, y las </a:t>
            </a:r>
            <a:r>
              <a:rPr lang="es-ES" sz="2000" b="1" dirty="0">
                <a:solidFill>
                  <a:srgbClr val="003399"/>
                </a:solidFill>
              </a:rPr>
              <a:t>Directrices de la OCDE </a:t>
            </a:r>
            <a:r>
              <a:rPr lang="es-ES" sz="2000" dirty="0">
                <a:solidFill>
                  <a:srgbClr val="003399"/>
                </a:solidFill>
              </a:rPr>
              <a:t>para las empresas multinacionales</a:t>
            </a:r>
            <a:r>
              <a:rPr lang="es-ES" sz="2000" dirty="0">
                <a:solidFill>
                  <a:srgbClr val="CC3300"/>
                </a:solidFill>
              </a:rPr>
              <a:t>.</a:t>
            </a:r>
          </a:p>
        </p:txBody>
      </p:sp>
      <p:pic>
        <p:nvPicPr>
          <p:cNvPr id="592904" name="Picture 8"/>
          <p:cNvPicPr>
            <a:picLocks noChangeAspect="1" noChangeArrowheads="1"/>
          </p:cNvPicPr>
          <p:nvPr/>
        </p:nvPicPr>
        <p:blipFill>
          <a:blip r:embed="rId5" cstate="print"/>
          <a:srcRect/>
          <a:stretch>
            <a:fillRect/>
          </a:stretch>
        </p:blipFill>
        <p:spPr bwMode="auto">
          <a:xfrm>
            <a:off x="8385705" y="864096"/>
            <a:ext cx="743759" cy="720135"/>
          </a:xfrm>
          <a:prstGeom prst="rect">
            <a:avLst/>
          </a:prstGeom>
          <a:noFill/>
        </p:spPr>
      </p:pic>
      <p:pic>
        <p:nvPicPr>
          <p:cNvPr id="592905" name="Picture 9" descr="Committee on Workers' Capital">
            <a:hlinkClick r:id="rId6"/>
          </p:cNvPr>
          <p:cNvPicPr>
            <a:picLocks noChangeAspect="1" noChangeArrowheads="1"/>
          </p:cNvPicPr>
          <p:nvPr/>
        </p:nvPicPr>
        <p:blipFill>
          <a:blip r:embed="rId7" cstate="print"/>
          <a:srcRect/>
          <a:stretch>
            <a:fillRect/>
          </a:stretch>
        </p:blipFill>
        <p:spPr bwMode="auto">
          <a:xfrm>
            <a:off x="4853111" y="864096"/>
            <a:ext cx="3493039" cy="751235"/>
          </a:xfrm>
          <a:prstGeom prst="rect">
            <a:avLst/>
          </a:prstGeom>
          <a:noFill/>
        </p:spPr>
      </p:pic>
      <p:pic>
        <p:nvPicPr>
          <p:cNvPr id="10" name="2 Imagen" descr="servicioslogo.png"/>
          <p:cNvPicPr>
            <a:picLocks noChangeAspect="1" noChangeArrowheads="1"/>
          </p:cNvPicPr>
          <p:nvPr/>
        </p:nvPicPr>
        <p:blipFill>
          <a:blip r:embed="rId8" cstate="print">
            <a:lum bright="5000" contrast="100000"/>
          </a:blip>
          <a:srcRect/>
          <a:stretch>
            <a:fillRect/>
          </a:stretch>
        </p:blipFill>
        <p:spPr bwMode="auto">
          <a:xfrm>
            <a:off x="8913440" y="44624"/>
            <a:ext cx="906568" cy="531688"/>
          </a:xfrm>
          <a:prstGeom prst="rect">
            <a:avLst/>
          </a:prstGeom>
          <a:noFill/>
          <a:ln w="9525">
            <a:noFill/>
            <a:miter lim="800000"/>
            <a:headEnd/>
            <a:tailEnd/>
          </a:ln>
        </p:spPr>
      </p:pic>
      <p:pic>
        <p:nvPicPr>
          <p:cNvPr id="11" name="Picture 6"/>
          <p:cNvPicPr>
            <a:picLocks noChangeAspect="1" noChangeArrowheads="1"/>
          </p:cNvPicPr>
          <p:nvPr/>
        </p:nvPicPr>
        <p:blipFill>
          <a:blip r:embed="rId9" cstate="print"/>
          <a:srcRect t="42908"/>
          <a:stretch>
            <a:fillRect/>
          </a:stretch>
        </p:blipFill>
        <p:spPr bwMode="auto">
          <a:xfrm>
            <a:off x="4088904" y="864096"/>
            <a:ext cx="854435" cy="764704"/>
          </a:xfrm>
          <a:prstGeom prst="rect">
            <a:avLst/>
          </a:prstGeom>
          <a:noFill/>
          <a:ln w="9525">
            <a:noFill/>
            <a:round/>
            <a:headEnd/>
            <a:tailEnd/>
          </a:ln>
        </p:spPr>
      </p:pic>
      <p:sp>
        <p:nvSpPr>
          <p:cNvPr id="12" name="Rectangle 3"/>
          <p:cNvSpPr>
            <a:spLocks noChangeArrowheads="1"/>
          </p:cNvSpPr>
          <p:nvPr/>
        </p:nvSpPr>
        <p:spPr bwMode="auto">
          <a:xfrm>
            <a:off x="10542" y="5393"/>
            <a:ext cx="8614866" cy="759311"/>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indent="-457200" algn="just">
              <a:lnSpc>
                <a:spcPct val="9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400" b="1" dirty="0" smtClean="0">
                <a:solidFill>
                  <a:srgbClr val="FFFFFF"/>
                </a:solidFill>
                <a:effectLst>
                  <a:outerShdw blurRad="38100" dist="38100" dir="2700000" algn="tl">
                    <a:srgbClr val="000000"/>
                  </a:outerShdw>
                </a:effectLst>
              </a:rPr>
              <a:t>Importante seguir advertencias del CWC sobre los Principios de Inversión Responsable de Naciones Unidas (PRI)</a:t>
            </a:r>
            <a:endParaRPr lang="es-ES" sz="2400" b="1" u="sng" dirty="0">
              <a:solidFill>
                <a:srgbClr val="FFFFFF"/>
              </a:solidFill>
              <a:effectLst>
                <a:outerShdw blurRad="38100" dist="38100" dir="2700000" algn="tl">
                  <a:srgbClr val="000000"/>
                </a:outerShdw>
              </a:effectLst>
            </a:endParaRPr>
          </a:p>
        </p:txBody>
      </p:sp>
      <p:sp>
        <p:nvSpPr>
          <p:cNvPr id="13" name="12 CuadroTexto"/>
          <p:cNvSpPr txBox="1"/>
          <p:nvPr/>
        </p:nvSpPr>
        <p:spPr>
          <a:xfrm>
            <a:off x="56456" y="5445224"/>
            <a:ext cx="4016896" cy="725456"/>
          </a:xfrm>
          <a:prstGeom prst="rect">
            <a:avLst/>
          </a:prstGeom>
          <a:gradFill rotWithShape="0">
            <a:gsLst>
              <a:gs pos="0">
                <a:srgbClr val="2DAAFF"/>
              </a:gs>
              <a:gs pos="50000">
                <a:srgbClr val="333399"/>
              </a:gs>
              <a:gs pos="100000">
                <a:srgbClr val="2DAAFF"/>
              </a:gs>
            </a:gsLst>
            <a:lin ang="8100000" scaled="1"/>
          </a:gradFill>
          <a:ln w="9525">
            <a:noFill/>
            <a:round/>
            <a:headEnd/>
            <a:tailEnd/>
          </a:ln>
          <a:effectLst/>
        </p:spPr>
        <p:txBody>
          <a:bodyPr wrap="square" lIns="90000" tIns="46800" rIns="90000" bIns="46800">
            <a:spAutoFit/>
          </a:bodyPr>
          <a:lstStyle/>
          <a:p>
            <a:pPr indent="-457200">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dirty="0" smtClean="0">
                <a:solidFill>
                  <a:srgbClr val="FFFFFF"/>
                </a:solidFill>
                <a:effectLst>
                  <a:outerShdw blurRad="38100" dist="38100" dir="2700000" algn="tl">
                    <a:srgbClr val="000000"/>
                  </a:outerShdw>
                </a:effectLst>
              </a:rPr>
              <a:t>Novedades 2017: </a:t>
            </a:r>
            <a:r>
              <a:rPr lang="es-ES" sz="2000" b="1" dirty="0" smtClean="0">
                <a:solidFill>
                  <a:srgbClr val="FFFFFF"/>
                </a:solidFill>
                <a:effectLst>
                  <a:outerShdw blurRad="38100" dist="38100" dir="2700000" algn="tl">
                    <a:srgbClr val="000000"/>
                  </a:outerShdw>
                </a:effectLst>
              </a:rPr>
              <a:t>     Actualizada -</a:t>
            </a:r>
            <a:endParaRPr lang="es-ES" sz="2000" b="1" dirty="0" smtClean="0">
              <a:solidFill>
                <a:srgbClr val="FFFFFF"/>
              </a:solidFill>
              <a:effectLst>
                <a:outerShdw blurRad="38100" dist="38100" dir="2700000" algn="tl">
                  <a:srgbClr val="000000"/>
                </a:outerShdw>
              </a:effectLst>
            </a:endParaRPr>
          </a:p>
          <a:p>
            <a:pPr indent="-457200">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dirty="0" smtClean="0">
                <a:solidFill>
                  <a:srgbClr val="FFFFFF"/>
                </a:solidFill>
                <a:effectLst>
                  <a:outerShdw blurRad="38100" dist="38100" dir="2700000" algn="tl">
                    <a:srgbClr val="000000"/>
                  </a:outerShdw>
                </a:effectLst>
              </a:rPr>
              <a:t>Y doc. </a:t>
            </a:r>
            <a:r>
              <a:rPr lang="es-ES" sz="2000" b="1" i="1" dirty="0" err="1" smtClean="0">
                <a:solidFill>
                  <a:srgbClr val="FFFFFF"/>
                </a:solidFill>
                <a:effectLst>
                  <a:outerShdw blurRad="38100" dist="38100" dir="2700000" algn="tl">
                    <a:srgbClr val="000000"/>
                  </a:outerShdw>
                </a:effectLst>
              </a:rPr>
              <a:t>Due</a:t>
            </a:r>
            <a:r>
              <a:rPr lang="es-ES" sz="2000" b="1" i="1" dirty="0" smtClean="0">
                <a:solidFill>
                  <a:srgbClr val="FFFFFF"/>
                </a:solidFill>
                <a:effectLst>
                  <a:outerShdw blurRad="38100" dist="38100" dir="2700000" algn="tl">
                    <a:srgbClr val="000000"/>
                  </a:outerShdw>
                </a:effectLst>
              </a:rPr>
              <a:t> </a:t>
            </a:r>
            <a:r>
              <a:rPr lang="es-ES" sz="2000" b="1" i="1" dirty="0" err="1" smtClean="0">
                <a:solidFill>
                  <a:srgbClr val="FFFFFF"/>
                </a:solidFill>
                <a:effectLst>
                  <a:outerShdw blurRad="38100" dist="38100" dir="2700000" algn="tl">
                    <a:srgbClr val="000000"/>
                  </a:outerShdw>
                </a:effectLst>
              </a:rPr>
              <a:t>Diligence</a:t>
            </a:r>
            <a:r>
              <a:rPr lang="es-ES" sz="2000" b="1" i="1" dirty="0" smtClean="0">
                <a:solidFill>
                  <a:srgbClr val="FFFFFF"/>
                </a:solidFill>
                <a:effectLst>
                  <a:outerShdw blurRad="38100" dist="38100" dir="2700000" algn="tl">
                    <a:srgbClr val="000000"/>
                  </a:outerShdw>
                </a:effectLst>
              </a:rPr>
              <a:t> </a:t>
            </a:r>
            <a:r>
              <a:rPr lang="es-ES" sz="2000" b="1" dirty="0" smtClean="0">
                <a:solidFill>
                  <a:srgbClr val="FFFFFF"/>
                </a:solidFill>
                <a:effectLst>
                  <a:outerShdw blurRad="38100" dist="38100" dir="2700000" algn="tl">
                    <a:srgbClr val="000000"/>
                  </a:outerShdw>
                </a:effectLst>
              </a:rPr>
              <a:t>ISR </a:t>
            </a:r>
            <a:r>
              <a:rPr lang="es-ES" sz="2000" b="1" dirty="0" smtClean="0">
                <a:solidFill>
                  <a:srgbClr val="FFFFFF"/>
                </a:solidFill>
                <a:effectLst>
                  <a:outerShdw blurRad="38100" dist="38100" dir="2700000" algn="tl">
                    <a:srgbClr val="000000"/>
                  </a:outerShdw>
                </a:effectLst>
              </a:rPr>
              <a:t>CWC HHRR</a:t>
            </a:r>
            <a:endParaRPr lang="es-ES" sz="2000" b="1" dirty="0" smtClean="0">
              <a:solidFill>
                <a:srgbClr val="FFFFFF"/>
              </a:solidFill>
              <a:effectLst>
                <a:outerShdw blurRad="38100" dist="38100" dir="2700000" algn="tl">
                  <a:srgbClr val="000000"/>
                </a:outerShdw>
              </a:effectLst>
            </a:endParaRPr>
          </a:p>
        </p:txBody>
      </p:sp>
      <p:sp>
        <p:nvSpPr>
          <p:cNvPr id="14" name="13 Flecha derecha"/>
          <p:cNvSpPr/>
          <p:nvPr/>
        </p:nvSpPr>
        <p:spPr>
          <a:xfrm>
            <a:off x="3800872" y="5589240"/>
            <a:ext cx="288032"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15 Conector recto de flecha"/>
          <p:cNvCxnSpPr/>
          <p:nvPr/>
        </p:nvCxnSpPr>
        <p:spPr>
          <a:xfrm flipV="1">
            <a:off x="3512840" y="4797152"/>
            <a:ext cx="792088" cy="10081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92902"/>
                                        </p:tgtEl>
                                        <p:attrNameLst>
                                          <p:attrName>style.visibility</p:attrName>
                                        </p:attrNameLst>
                                      </p:cBhvr>
                                      <p:to>
                                        <p:strVal val="visible"/>
                                      </p:to>
                                    </p:set>
                                    <p:animEffect transition="in" filter="dissolve">
                                      <p:cBhvr>
                                        <p:cTn id="7" dur="500"/>
                                        <p:tgtEl>
                                          <p:spTgt spid="5929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9290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9290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9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0" y="0"/>
            <a:ext cx="9906000" cy="461665"/>
          </a:xfrm>
          <a:prstGeom prst="rect">
            <a:avLst/>
          </a:prstGeom>
          <a:solidFill>
            <a:srgbClr val="FF0000"/>
          </a:solidFill>
        </p:spPr>
        <p:txBody>
          <a:bodyPr wrap="square">
            <a:spAutoFit/>
          </a:bodyPr>
          <a:lstStyle/>
          <a:p>
            <a:r>
              <a:rPr lang="es-ES" sz="2400" b="1" dirty="0" smtClean="0">
                <a:solidFill>
                  <a:schemeClr val="bg1"/>
                </a:solidFill>
              </a:rPr>
              <a:t>Gracias a TUAC-OCDE</a:t>
            </a:r>
          </a:p>
        </p:txBody>
      </p:sp>
      <p:sp>
        <p:nvSpPr>
          <p:cNvPr id="8" name="2 Marcador de número de diapositiva"/>
          <p:cNvSpPr txBox="1">
            <a:spLocks/>
          </p:cNvSpPr>
          <p:nvPr/>
        </p:nvSpPr>
        <p:spPr>
          <a:xfrm>
            <a:off x="9345488" y="6597352"/>
            <a:ext cx="560512" cy="260648"/>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D1A0800-FFEB-45A4-9626-F72B7DACADDF}" type="slidenum">
              <a:rPr kumimoji="0" lang="en-US" sz="1200" b="1" i="0" u="none" strike="noStrike" kern="1200" cap="none" spc="0" normalizeH="0" baseline="0" noProof="0" smtClean="0">
                <a:ln>
                  <a:noFill/>
                </a:ln>
                <a:solidFill>
                  <a:srgbClr val="FF33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en-US" sz="1200" b="1" i="0" u="none" strike="noStrike" kern="1200" cap="none" spc="0" normalizeH="0" baseline="0" noProof="0" dirty="0" smtClean="0">
              <a:ln>
                <a:noFill/>
              </a:ln>
              <a:solidFill>
                <a:srgbClr val="FF3300"/>
              </a:solidFill>
              <a:effectLst/>
              <a:uLnTx/>
              <a:uFillTx/>
              <a:latin typeface="+mn-lt"/>
              <a:ea typeface="+mn-ea"/>
              <a:cs typeface="+mn-cs"/>
            </a:endParaRPr>
          </a:p>
        </p:txBody>
      </p:sp>
      <p:pic>
        <p:nvPicPr>
          <p:cNvPr id="6" name="2 Imagen" descr="servicioslogo.png"/>
          <p:cNvPicPr>
            <a:picLocks noChangeAspect="1" noChangeArrowheads="1"/>
          </p:cNvPicPr>
          <p:nvPr/>
        </p:nvPicPr>
        <p:blipFill>
          <a:blip r:embed="rId3" cstate="print">
            <a:lum bright="5000" contrast="100000"/>
          </a:blip>
          <a:srcRect/>
          <a:stretch>
            <a:fillRect/>
          </a:stretch>
        </p:blipFill>
        <p:spPr bwMode="auto">
          <a:xfrm>
            <a:off x="9201472" y="44624"/>
            <a:ext cx="618536" cy="362762"/>
          </a:xfrm>
          <a:prstGeom prst="rect">
            <a:avLst/>
          </a:prstGeom>
          <a:noFill/>
          <a:ln w="9525">
            <a:noFill/>
            <a:miter lim="800000"/>
            <a:headEnd/>
            <a:tailEnd/>
          </a:ln>
        </p:spPr>
      </p:pic>
      <p:sp>
        <p:nvSpPr>
          <p:cNvPr id="7" name="6 Rectángulo"/>
          <p:cNvSpPr/>
          <p:nvPr/>
        </p:nvSpPr>
        <p:spPr>
          <a:xfrm>
            <a:off x="0" y="500479"/>
            <a:ext cx="9921552" cy="461665"/>
          </a:xfrm>
          <a:prstGeom prst="rect">
            <a:avLst/>
          </a:prstGeom>
          <a:solidFill>
            <a:srgbClr val="FF0000"/>
          </a:solidFill>
        </p:spPr>
        <p:txBody>
          <a:bodyPr wrap="square">
            <a:spAutoFit/>
          </a:bodyPr>
          <a:lstStyle/>
          <a:p>
            <a:r>
              <a:rPr lang="es-ES" sz="2400" b="1" dirty="0" smtClean="0">
                <a:solidFill>
                  <a:schemeClr val="bg1"/>
                </a:solidFill>
              </a:rPr>
              <a:t>…Por reafirmar nuestra idea de análisis de memorias</a:t>
            </a:r>
          </a:p>
        </p:txBody>
      </p:sp>
      <p:pic>
        <p:nvPicPr>
          <p:cNvPr id="39938" name="Picture 2"/>
          <p:cNvPicPr>
            <a:picLocks noChangeAspect="1" noChangeArrowheads="1"/>
          </p:cNvPicPr>
          <p:nvPr/>
        </p:nvPicPr>
        <p:blipFill>
          <a:blip r:embed="rId4" cstate="print"/>
          <a:srcRect l="36568" t="11984" r="10625" b="4345"/>
          <a:stretch>
            <a:fillRect/>
          </a:stretch>
        </p:blipFill>
        <p:spPr bwMode="auto">
          <a:xfrm>
            <a:off x="72008" y="1024962"/>
            <a:ext cx="5745088" cy="5140342"/>
          </a:xfrm>
          <a:prstGeom prst="rect">
            <a:avLst/>
          </a:prstGeom>
          <a:noFill/>
          <a:ln w="9525">
            <a:noFill/>
            <a:miter lim="800000"/>
            <a:headEnd/>
            <a:tailEnd/>
          </a:ln>
        </p:spPr>
      </p:pic>
      <p:pic>
        <p:nvPicPr>
          <p:cNvPr id="39939" name="Picture 3"/>
          <p:cNvPicPr>
            <a:picLocks noChangeAspect="1" noChangeArrowheads="1"/>
          </p:cNvPicPr>
          <p:nvPr/>
        </p:nvPicPr>
        <p:blipFill>
          <a:blip r:embed="rId5" cstate="print"/>
          <a:srcRect/>
          <a:stretch>
            <a:fillRect/>
          </a:stretch>
        </p:blipFill>
        <p:spPr bwMode="auto">
          <a:xfrm>
            <a:off x="6010898" y="980728"/>
            <a:ext cx="3694630" cy="5112569"/>
          </a:xfrm>
          <a:prstGeom prst="rect">
            <a:avLst/>
          </a:prstGeom>
          <a:noFill/>
          <a:ln w="9525">
            <a:noFill/>
            <a:miter lim="800000"/>
            <a:headEnd/>
            <a:tailEnd/>
          </a:ln>
        </p:spPr>
      </p:pic>
      <p:sp>
        <p:nvSpPr>
          <p:cNvPr id="11" name="10 CuadroTexto"/>
          <p:cNvSpPr txBox="1"/>
          <p:nvPr/>
        </p:nvSpPr>
        <p:spPr>
          <a:xfrm>
            <a:off x="704528" y="6237312"/>
            <a:ext cx="6696744" cy="400110"/>
          </a:xfrm>
          <a:prstGeom prst="rect">
            <a:avLst/>
          </a:prstGeom>
          <a:solidFill>
            <a:srgbClr val="FF0000"/>
          </a:solidFill>
        </p:spPr>
        <p:txBody>
          <a:bodyPr wrap="square" rtlCol="0">
            <a:spAutoFit/>
          </a:bodyPr>
          <a:lstStyle/>
          <a:p>
            <a:r>
              <a:rPr lang="es-ES" sz="2000" b="1" dirty="0" smtClean="0">
                <a:solidFill>
                  <a:schemeClr val="bg1"/>
                </a:solidFill>
              </a:rPr>
              <a:t>(Nosotros analizando ahora </a:t>
            </a:r>
            <a:r>
              <a:rPr lang="es-ES" sz="2000" b="1" dirty="0" err="1" smtClean="0">
                <a:solidFill>
                  <a:schemeClr val="bg1"/>
                </a:solidFill>
              </a:rPr>
              <a:t>Bertelsmann</a:t>
            </a:r>
            <a:r>
              <a:rPr lang="es-ES" sz="2000" b="1" dirty="0" smtClean="0">
                <a:solidFill>
                  <a:schemeClr val="bg1"/>
                </a:solidFill>
              </a:rPr>
              <a:t> – </a:t>
            </a:r>
            <a:r>
              <a:rPr lang="es-ES" sz="2000" b="1" dirty="0" err="1" smtClean="0">
                <a:solidFill>
                  <a:schemeClr val="bg1"/>
                </a:solidFill>
              </a:rPr>
              <a:t>Arvato</a:t>
            </a:r>
            <a:r>
              <a:rPr lang="es-ES" sz="2000" b="1" dirty="0" smtClean="0">
                <a:solidFill>
                  <a:schemeClr val="bg1"/>
                </a:solidFill>
              </a:rPr>
              <a:t>)</a:t>
            </a:r>
            <a:endParaRPr lang="es-ES" sz="2000" b="1" dirty="0">
              <a:solidFill>
                <a:schemeClr val="bg1"/>
              </a:solidFill>
            </a:endParaRPr>
          </a:p>
        </p:txBody>
      </p:sp>
      <p:pic>
        <p:nvPicPr>
          <p:cNvPr id="39943" name="Picture 7" descr="http://www.bertelsmann.es/fileadmin/_processed_/6/6/csm_markenarchitektur-maerz2016-1600x900_article_landscape_gt_1200_retina_a2f5747773.png"/>
          <p:cNvPicPr>
            <a:picLocks noChangeAspect="1" noChangeArrowheads="1"/>
          </p:cNvPicPr>
          <p:nvPr/>
        </p:nvPicPr>
        <p:blipFill>
          <a:blip r:embed="rId6" cstate="print"/>
          <a:srcRect l="8467" t="85591" r="81715" b="2187"/>
          <a:stretch>
            <a:fillRect/>
          </a:stretch>
        </p:blipFill>
        <p:spPr bwMode="auto">
          <a:xfrm>
            <a:off x="7545288" y="6165304"/>
            <a:ext cx="720080" cy="50405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TotalTime>
  <Words>8552</Words>
  <Application>Microsoft Office PowerPoint</Application>
  <PresentationFormat>A4 (210 x 297 mm)</PresentationFormat>
  <Paragraphs>728</Paragraphs>
  <Slides>55</Slides>
  <Notes>53</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55</vt:i4>
      </vt:variant>
    </vt:vector>
  </HeadingPairs>
  <TitlesOfParts>
    <vt:vector size="58" baseType="lpstr">
      <vt:lpstr>Tema de Office</vt:lpstr>
      <vt:lpstr>Hoja de cálculo de Microsoft Office Excel 97-2003</vt:lpstr>
      <vt:lpstr>Hoja de cálculo</vt:lpstr>
      <vt:lpstr>Diapositiva 1</vt:lpstr>
      <vt:lpstr>Diapositiva 2</vt:lpstr>
      <vt:lpstr>Diapositiva 3</vt:lpstr>
      <vt:lpstr>Línea de acción Información No Financiera /RSE en Convenios (Participación y Derechos Información):  Ya hay cláusula en C. Banca. Otros convenios sectoriales:</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Línea de acción Información No Financiera /RSE en Convenios (Participación y Derechos Información):  Ya hay cláusula en C. Banca. Otros convenios sectoriales:</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vector>
  </TitlesOfParts>
  <Company>FS CCOO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José Carlos González RSE FS CCOO</dc:creator>
  <cp:keywords>RSE Sostenibilidad</cp:keywords>
  <cp:lastModifiedBy>RSE</cp:lastModifiedBy>
  <cp:revision>495</cp:revision>
  <dcterms:created xsi:type="dcterms:W3CDTF">2015-11-06T08:17:17Z</dcterms:created>
  <dcterms:modified xsi:type="dcterms:W3CDTF">2017-05-19T09:36:09Z</dcterms:modified>
</cp:coreProperties>
</file>